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5247" r:id="rId1"/>
  </p:sldMasterIdLst>
  <p:notesMasterIdLst>
    <p:notesMasterId r:id="rId143"/>
  </p:notesMasterIdLst>
  <p:handoutMasterIdLst>
    <p:handoutMasterId r:id="rId144"/>
  </p:handoutMasterIdLst>
  <p:sldIdLst>
    <p:sldId id="348" r:id="rId2"/>
    <p:sldId id="365" r:id="rId3"/>
    <p:sldId id="373" r:id="rId4"/>
    <p:sldId id="383" r:id="rId5"/>
    <p:sldId id="367" r:id="rId6"/>
    <p:sldId id="488" r:id="rId7"/>
    <p:sldId id="349" r:id="rId8"/>
    <p:sldId id="504" r:id="rId9"/>
    <p:sldId id="505" r:id="rId10"/>
    <p:sldId id="506" r:id="rId11"/>
    <p:sldId id="382" r:id="rId12"/>
    <p:sldId id="451" r:id="rId13"/>
    <p:sldId id="492" r:id="rId14"/>
    <p:sldId id="452" r:id="rId15"/>
    <p:sldId id="453" r:id="rId16"/>
    <p:sldId id="454" r:id="rId17"/>
    <p:sldId id="456" r:id="rId18"/>
    <p:sldId id="510" r:id="rId19"/>
    <p:sldId id="511" r:id="rId20"/>
    <p:sldId id="457" r:id="rId21"/>
    <p:sldId id="458" r:id="rId22"/>
    <p:sldId id="354" r:id="rId23"/>
    <p:sldId id="493" r:id="rId24"/>
    <p:sldId id="352" r:id="rId25"/>
    <p:sldId id="353" r:id="rId26"/>
    <p:sldId id="512" r:id="rId27"/>
    <p:sldId id="259" r:id="rId28"/>
    <p:sldId id="313" r:id="rId29"/>
    <p:sldId id="303" r:id="rId30"/>
    <p:sldId id="513" r:id="rId31"/>
    <p:sldId id="336" r:id="rId32"/>
    <p:sldId id="260" r:id="rId33"/>
    <p:sldId id="261" r:id="rId34"/>
    <p:sldId id="363" r:id="rId35"/>
    <p:sldId id="515" r:id="rId36"/>
    <p:sldId id="262" r:id="rId37"/>
    <p:sldId id="514" r:id="rId38"/>
    <p:sldId id="263" r:id="rId39"/>
    <p:sldId id="527" r:id="rId40"/>
    <p:sldId id="528" r:id="rId41"/>
    <p:sldId id="529" r:id="rId42"/>
    <p:sldId id="530" r:id="rId43"/>
    <p:sldId id="531" r:id="rId44"/>
    <p:sldId id="537" r:id="rId45"/>
    <p:sldId id="526" r:id="rId46"/>
    <p:sldId id="358" r:id="rId47"/>
    <p:sldId id="494" r:id="rId48"/>
    <p:sldId id="443" r:id="rId49"/>
    <p:sldId id="444" r:id="rId50"/>
    <p:sldId id="520" r:id="rId51"/>
    <p:sldId id="347" r:id="rId52"/>
    <p:sldId id="387" r:id="rId53"/>
    <p:sldId id="533" r:id="rId54"/>
    <p:sldId id="532" r:id="rId55"/>
    <p:sldId id="509" r:id="rId56"/>
    <p:sldId id="445" r:id="rId57"/>
    <p:sldId id="360" r:id="rId58"/>
    <p:sldId id="495" r:id="rId59"/>
    <p:sldId id="390" r:id="rId60"/>
    <p:sldId id="391" r:id="rId61"/>
    <p:sldId id="392" r:id="rId62"/>
    <p:sldId id="534" r:id="rId63"/>
    <p:sldId id="535" r:id="rId64"/>
    <p:sldId id="393" r:id="rId65"/>
    <p:sldId id="447" r:id="rId66"/>
    <p:sldId id="389" r:id="rId67"/>
    <p:sldId id="496" r:id="rId68"/>
    <p:sldId id="403" r:id="rId69"/>
    <p:sldId id="405" r:id="rId70"/>
    <p:sldId id="404" r:id="rId71"/>
    <p:sldId id="498" r:id="rId72"/>
    <p:sldId id="538" r:id="rId73"/>
    <p:sldId id="406" r:id="rId74"/>
    <p:sldId id="474" r:id="rId75"/>
    <p:sldId id="449" r:id="rId76"/>
    <p:sldId id="468" r:id="rId77"/>
    <p:sldId id="469" r:id="rId78"/>
    <p:sldId id="470" r:id="rId79"/>
    <p:sldId id="471" r:id="rId80"/>
    <p:sldId id="472" r:id="rId81"/>
    <p:sldId id="500" r:id="rId82"/>
    <p:sldId id="473" r:id="rId83"/>
    <p:sldId id="508" r:id="rId84"/>
    <p:sldId id="409" r:id="rId85"/>
    <p:sldId id="410" r:id="rId86"/>
    <p:sldId id="411" r:id="rId87"/>
    <p:sldId id="477" r:id="rId88"/>
    <p:sldId id="478" r:id="rId89"/>
    <p:sldId id="412" r:id="rId90"/>
    <p:sldId id="413" r:id="rId91"/>
    <p:sldId id="489" r:id="rId92"/>
    <p:sldId id="497" r:id="rId93"/>
    <p:sldId id="415" r:id="rId94"/>
    <p:sldId id="450" r:id="rId95"/>
    <p:sldId id="402" r:id="rId96"/>
    <p:sldId id="416" r:id="rId97"/>
    <p:sldId id="417" r:id="rId98"/>
    <p:sldId id="418" r:id="rId99"/>
    <p:sldId id="419" r:id="rId100"/>
    <p:sldId id="337" r:id="rId101"/>
    <p:sldId id="343" r:id="rId102"/>
    <p:sldId id="361" r:id="rId103"/>
    <p:sldId id="264" r:id="rId104"/>
    <p:sldId id="421" r:id="rId105"/>
    <p:sldId id="422" r:id="rId106"/>
    <p:sldId id="423" r:id="rId107"/>
    <p:sldId id="424" r:id="rId108"/>
    <p:sldId id="426" r:id="rId109"/>
    <p:sldId id="430" r:id="rId110"/>
    <p:sldId id="428" r:id="rId111"/>
    <p:sldId id="431" r:id="rId112"/>
    <p:sldId id="432" r:id="rId113"/>
    <p:sldId id="433" r:id="rId114"/>
    <p:sldId id="434" r:id="rId115"/>
    <p:sldId id="435" r:id="rId116"/>
    <p:sldId id="439" r:id="rId117"/>
    <p:sldId id="437" r:id="rId118"/>
    <p:sldId id="438" r:id="rId119"/>
    <p:sldId id="440" r:id="rId120"/>
    <p:sldId id="486" r:id="rId121"/>
    <p:sldId id="487" r:id="rId122"/>
    <p:sldId id="507" r:id="rId123"/>
    <p:sldId id="536" r:id="rId124"/>
    <p:sldId id="277" r:id="rId125"/>
    <p:sldId id="278" r:id="rId126"/>
    <p:sldId id="280" r:id="rId127"/>
    <p:sldId id="282" r:id="rId128"/>
    <p:sldId id="283" r:id="rId129"/>
    <p:sldId id="285" r:id="rId130"/>
    <p:sldId id="481" r:id="rId131"/>
    <p:sldId id="480" r:id="rId132"/>
    <p:sldId id="302" r:id="rId133"/>
    <p:sldId id="304" r:id="rId134"/>
    <p:sldId id="485" r:id="rId135"/>
    <p:sldId id="311" r:id="rId136"/>
    <p:sldId id="539" r:id="rId137"/>
    <p:sldId id="482" r:id="rId138"/>
    <p:sldId id="484" r:id="rId139"/>
    <p:sldId id="479" r:id="rId140"/>
    <p:sldId id="503" r:id="rId141"/>
    <p:sldId id="501" r:id="rId142"/>
  </p:sldIdLst>
  <p:sldSz cx="9144000" cy="6858000" type="screen4x3"/>
  <p:notesSz cx="7315200" cy="9601200"/>
  <p:custDataLst>
    <p:tags r:id="rId1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0">
          <p15:clr>
            <a:srgbClr val="A4A3A4"/>
          </p15:clr>
        </p15:guide>
        <p15:guide id="2" pos="2950">
          <p15:clr>
            <a:srgbClr val="A4A3A4"/>
          </p15:clr>
        </p15:guide>
        <p15:guide id="3" orient="horz" pos="3025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CC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2" autoAdjust="0"/>
    <p:restoredTop sz="85636" autoAdjust="0"/>
  </p:normalViewPr>
  <p:slideViewPr>
    <p:cSldViewPr snapToGrid="0">
      <p:cViewPr varScale="1">
        <p:scale>
          <a:sx n="77" d="100"/>
          <a:sy n="77" d="100"/>
        </p:scale>
        <p:origin x="378" y="84"/>
      </p:cViewPr>
      <p:guideLst>
        <p:guide orient="horz" pos="1296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1176"/>
      </p:cViewPr>
      <p:guideLst>
        <p:guide orient="horz" pos="2230"/>
        <p:guide pos="2950"/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handoutMaster" Target="handoutMasters/handout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8928" cy="480277"/>
          </a:xfrm>
          <a:prstGeom prst="rect">
            <a:avLst/>
          </a:prstGeom>
        </p:spPr>
        <p:txBody>
          <a:bodyPr vert="horz" wrap="square" lIns="95099" tIns="47550" rIns="95099" bIns="475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92" y="0"/>
            <a:ext cx="3170168" cy="480277"/>
          </a:xfrm>
          <a:prstGeom prst="rect">
            <a:avLst/>
          </a:prstGeom>
        </p:spPr>
        <p:txBody>
          <a:bodyPr vert="horz" wrap="square" lIns="95099" tIns="47550" rIns="95099" bIns="475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771"/>
            <a:ext cx="3168928" cy="480277"/>
          </a:xfrm>
          <a:prstGeom prst="rect">
            <a:avLst/>
          </a:prstGeom>
        </p:spPr>
        <p:txBody>
          <a:bodyPr vert="horz" wrap="square" lIns="95099" tIns="47550" rIns="95099" bIns="475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92" y="9118771"/>
            <a:ext cx="3170168" cy="480277"/>
          </a:xfrm>
          <a:prstGeom prst="rect">
            <a:avLst/>
          </a:prstGeom>
        </p:spPr>
        <p:txBody>
          <a:bodyPr vert="horz" wrap="square" lIns="95099" tIns="47550" rIns="95099" bIns="475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706A8A-35AE-40CB-957A-E6A1D56A6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566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8928" cy="480277"/>
          </a:xfrm>
          <a:prstGeom prst="rect">
            <a:avLst/>
          </a:prstGeom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92" y="0"/>
            <a:ext cx="3170168" cy="480277"/>
          </a:xfrm>
          <a:prstGeom prst="rect">
            <a:avLst/>
          </a:prstGeom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4" rIns="96649" bIns="483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769" y="4559386"/>
            <a:ext cx="5851664" cy="4320325"/>
          </a:xfrm>
          <a:prstGeom prst="rect">
            <a:avLst/>
          </a:prstGeom>
        </p:spPr>
        <p:txBody>
          <a:bodyPr vert="horz" lIns="96649" tIns="48324" rIns="96649" bIns="483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771"/>
            <a:ext cx="3168928" cy="480277"/>
          </a:xfrm>
          <a:prstGeom prst="rect">
            <a:avLst/>
          </a:prstGeom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92" y="9118771"/>
            <a:ext cx="3170168" cy="480277"/>
          </a:xfrm>
          <a:prstGeom prst="rect">
            <a:avLst/>
          </a:prstGeom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681FAE-362A-4F02-998B-F37503382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641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Slide 10: spelled out “Education” instead of abbreviating it.</a:t>
            </a:r>
          </a:p>
          <a:p>
            <a:r>
              <a:rPr lang="en-US" altLang="en-US" dirty="0" smtClean="0"/>
              <a:t>Slide 15: copied footnote that</a:t>
            </a:r>
            <a:r>
              <a:rPr lang="en-US" altLang="en-US" baseline="0" dirty="0" smtClean="0"/>
              <a:t> showed on next slide</a:t>
            </a:r>
          </a:p>
          <a:p>
            <a:r>
              <a:rPr lang="en-US" altLang="en-US" baseline="0" dirty="0" smtClean="0"/>
              <a:t>Slide 25: added the word “nonrefundable” for students who could be claimed as a dependent but aren’t</a:t>
            </a:r>
          </a:p>
          <a:p>
            <a:r>
              <a:rPr lang="en-US" altLang="en-US" baseline="0" dirty="0" smtClean="0"/>
              <a:t>Slide 30: deleted duplicate bullet about 3</a:t>
            </a:r>
            <a:r>
              <a:rPr lang="en-US" altLang="en-US" baseline="30000" dirty="0" smtClean="0"/>
              <a:t>rd</a:t>
            </a:r>
            <a:r>
              <a:rPr lang="en-US" altLang="en-US" baseline="0" dirty="0" smtClean="0"/>
              <a:t> party payments</a:t>
            </a:r>
          </a:p>
          <a:p>
            <a:r>
              <a:rPr lang="en-US" altLang="en-US" baseline="0" dirty="0" smtClean="0"/>
              <a:t>Slide 38: grammar correction and changed phase out amount to $110,000 (from $110)</a:t>
            </a:r>
          </a:p>
          <a:p>
            <a:r>
              <a:rPr lang="en-US" altLang="en-US" baseline="0" dirty="0" smtClean="0"/>
              <a:t>Slide 57: added “for Education Expenses” to the title slide</a:t>
            </a:r>
          </a:p>
          <a:p>
            <a:r>
              <a:rPr lang="en-US" altLang="en-US" baseline="0" dirty="0" smtClean="0"/>
              <a:t>Slide 62: erroneously said TaxSlayer would include expenses on Form 2106; changed to </a:t>
            </a:r>
            <a:r>
              <a:rPr lang="en-US" altLang="en-US" baseline="0" dirty="0" err="1" smtClean="0"/>
              <a:t>Sch</a:t>
            </a:r>
            <a:r>
              <a:rPr lang="en-US" altLang="en-US" baseline="0" dirty="0" smtClean="0"/>
              <a:t> A—miscellaneous expenses subject to 2% floor</a:t>
            </a:r>
          </a:p>
          <a:p>
            <a:r>
              <a:rPr lang="en-US" altLang="en-US" baseline="0" dirty="0" smtClean="0"/>
              <a:t>Slide 98: added “unrestricted” to grants that student can choose to pay tax on</a:t>
            </a:r>
          </a:p>
          <a:p>
            <a:r>
              <a:rPr lang="en-US" altLang="en-US" baseline="0" dirty="0" smtClean="0"/>
              <a:t>Slide 100: added “unrestricted” to grants for simple case decision</a:t>
            </a:r>
          </a:p>
          <a:p>
            <a:r>
              <a:rPr lang="en-US" altLang="en-US" baseline="0" dirty="0" smtClean="0"/>
              <a:t>Slide 123: changed URL for Bogart’s tools to cotaxaide.org/tools (more commonly used)</a:t>
            </a:r>
          </a:p>
          <a:p>
            <a:r>
              <a:rPr lang="en-US" altLang="en-US" baseline="0" dirty="0" smtClean="0"/>
              <a:t>	</a:t>
            </a:r>
          </a:p>
          <a:p>
            <a:endParaRPr lang="en-US" altLang="en-US" baseline="0" dirty="0" smtClean="0"/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6AA966-811B-46AA-9495-E351CEAB64E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90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A760658-64AD-4218-B9B9-88411968FD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644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837C51-67B4-4C79-8EBD-7F6B456159A4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62699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CF525C-8532-41E7-947E-004F58478D98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43077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98373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70E1F5-1DE5-4A7B-997C-0A9E50BB5D03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1459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99A3EF2-1865-4389-9498-3B42A8C62325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1753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61ED57-2878-48F6-954F-7D88C90EABE3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93334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A6C20C8-F3D6-4C0A-8584-C60EA21F32C6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55176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FDA1215-55CE-4F59-8A62-AFCF1F84F1B6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8285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284020-5C21-412D-8327-A4FE848F95AF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016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416BC7-F7F1-4FD9-BFB1-3C789BBDAFB9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2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7B5449-E28F-43D6-8565-3411A882AB8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6617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F684B65-8CAD-4808-A386-BD4A01ADD125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57411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D49787-605A-403C-809D-D4333D09DE86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2360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9CD551B-C984-421A-9552-4A95EC039BD6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82144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541345-D0FB-4E3D-9913-72D078DC15D7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3164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B880DE-1AA4-4201-8D87-D9825812FB7A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161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31CA5A-41DE-4DA4-A8B7-E76A32E428FF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9630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0905EA-F3F8-471B-8075-84D0EB7E4668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6402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1F22AA-CABE-4A83-A607-99981567CDA9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6925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BE7DE2-D96A-4962-837E-D43E753B5621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80663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203173-225C-43FB-882E-0B105C30D10B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88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759BE6-F806-4928-8BDE-FABACA063A8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1310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F22896-67BD-4BEA-A987-46C65ED6FED7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2086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F282BE-7966-4FA1-8456-949E66ADB73D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6566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9FFE434-7646-419B-9C38-1A5D2D2E9C1F}" type="slidenum">
              <a:rPr lang="en-US" altLang="en-US"/>
              <a:pPr/>
              <a:t>123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4377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24F6C-72AF-4530-AC7F-03B1BF18BECB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124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15726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49ED9F-C43E-4A79-8422-708EE9A19CB4}" type="slidenum">
              <a:rPr lang="en-US" altLang="en-US"/>
              <a:pPr/>
              <a:t>125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37393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558CEF-EE8D-4E94-AFF0-74FC16396F15}" type="slidenum">
              <a:rPr lang="en-US" altLang="en-US"/>
              <a:pPr/>
              <a:t>126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62822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2327CEF-2E2F-4BA4-9D25-2CA00A2DF4A8}" type="slidenum">
              <a:rPr lang="en-US" altLang="en-US"/>
              <a:pPr/>
              <a:t>127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8556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64B09D-04B3-46D7-8FDE-0D46CB7F8650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128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9025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4B2C68-7E5F-4E6E-B076-925EBA69D456}" type="slidenum">
              <a:rPr lang="en-US" altLang="en-US"/>
              <a:pPr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56607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755BBD-9F03-45DF-ABE0-8B72FFEF93E4}" type="slidenum">
              <a:rPr lang="en-US" altLang="en-US"/>
              <a:pPr/>
              <a:t>130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33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Leave this page open on your desk and make notes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34712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B0090E-E18C-410D-BE2C-CFC1B2C91413}" type="slidenum">
              <a:rPr lang="en-US" altLang="en-US"/>
              <a:pPr/>
              <a:t>131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6818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Amounts paid and billed are frequently incorrect. Have student get statement of account from school—generally available on-line.</a:t>
            </a:r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12F01C-0F10-4D06-8994-E0260BD3601E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132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844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But see Managing Scholarships and Education Benefits tool later for ways to reduce net tax liability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87605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5DCB048-AACB-4695-BB1D-B00D67D61CF8}" type="slidenum">
              <a:rPr lang="en-US" altLang="en-US"/>
              <a:pPr/>
              <a:t>134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20584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402118A-E371-4B57-A59D-F045CA159BB3}" type="slidenum">
              <a:rPr lang="en-US" altLang="en-US"/>
              <a:pPr/>
              <a:t>135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1370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330707D-C6BE-4078-A54E-E0513CBB6737}" type="slidenum">
              <a:rPr lang="en-US" altLang="en-US"/>
              <a:pPr/>
              <a:t>136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30026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4D6613-36C9-4D0C-BC20-57209347C36D}" type="slidenum">
              <a:rPr lang="en-US" altLang="en-US"/>
              <a:pPr/>
              <a:t>137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86704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728B8A2-54D4-423F-852B-DBEAAB779029}" type="slidenum">
              <a:rPr lang="en-US" altLang="en-US"/>
              <a:pPr/>
              <a:t>138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0209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0107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0B47BC-D51C-44D3-A7D2-7408C5DA6708}" type="slidenum">
              <a:rPr lang="en-US" altLang="en-US"/>
              <a:pPr/>
              <a:t>140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68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Scholarships: Generally an amount paid to, or for the benefit of, a student to aid in the pursuit of his or her studies.</a:t>
            </a:r>
          </a:p>
          <a:p>
            <a:r>
              <a:rPr lang="en-US" altLang="en-US" dirty="0" smtClean="0"/>
              <a:t>Fellowship Grants: Generally an amount paid for the benefit of an individual to aid in the pursuit of study or research.</a:t>
            </a:r>
          </a:p>
          <a:p>
            <a:r>
              <a:rPr lang="en-US" altLang="en-US" dirty="0" smtClean="0"/>
              <a:t>Need-based Grants: Generally treated as scholarships for purposes of determining their tax treatment. </a:t>
            </a: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30C029-2A35-4925-84EF-E5F0E8CF2D4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82418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89BC92-667B-4F99-8AD5-1CC1C2EAC800}" type="slidenum">
              <a:rPr lang="en-US" altLang="en-US"/>
              <a:pPr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966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Remember, candidate for a degree includes anyone working toward a degree, certificate or other credential</a:t>
            </a:r>
          </a:p>
          <a:p>
            <a:endParaRPr lang="en-US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1E287-4C75-4F12-9715-376DDE4595E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07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ADC53F-8714-4DBC-8697-2EF7EF90484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7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C4273A-303C-4EBD-A5ED-E15603D2E6C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77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77DDE7-A750-4ADA-AEEB-7C367636FCC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131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Suggest they write “Other Income &gt; Other Compensation &gt; Scholarships and Grants” on page J-2.</a:t>
            </a: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963352-2E5C-4A2D-AAEA-F455A062D00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7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8023067-012F-44F6-90B0-BC2E8B3BCB6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934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18977B-C348-4AF4-B102-AAD62CD72C1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9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D3F08-ED14-4849-A3D0-FA081B2C4D0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30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F83F130-2621-4013-8454-43326F2C860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454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Leave this page open on your desk and make notes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76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Tuition adjustment will be discussed later</a:t>
            </a: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615A1-EAAC-4BBF-AF53-20F00069B29F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78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1E4A0C-569A-415B-B57A-5AF6E5A717B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926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See Pub 17, Chapter 34 for Eligible Institutions, or</a:t>
            </a:r>
          </a:p>
          <a:p>
            <a:r>
              <a:rPr lang="en-US" altLang="en-US" smtClean="0"/>
              <a:t>https://fafsa.ed.gov/FAFSA/app/schoolSearch</a:t>
            </a: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027F57-0DD1-4734-9DBF-E29589164724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694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749EB7-AB4D-4B75-BE73-7A509C69F4D2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48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E0885D-5335-4E60-B2FC-8D27E38CC036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1219201" y="721491"/>
            <a:ext cx="4876800" cy="3598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9" tIns="48324" rIns="96649" bIns="4832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900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769" y="4559386"/>
            <a:ext cx="5850424" cy="4419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Does NOT include student fees for personal expenses like dorm fees, health fees, or parking fees even if required for enrollment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78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672" indent="-179672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3</a:t>
            </a:r>
            <a:r>
              <a:rPr lang="en-US" altLang="en-US" baseline="30000" smtClean="0"/>
              <a:t>rd</a:t>
            </a:r>
            <a:r>
              <a:rPr lang="en-US" altLang="en-US" smtClean="0"/>
              <a:t> party may be relative such as grandparent</a:t>
            </a:r>
          </a:p>
          <a:p>
            <a:pPr marL="179672" indent="-179672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For credits if grandparent pays, it is deemed paid by the student and parent taxpayers can claim)</a:t>
            </a: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9A638-A3B6-427C-9B60-14D878207122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70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3ABCFB-2B42-4982-9638-B7F94CCBD80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489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672" indent="-179672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3</a:t>
            </a:r>
            <a:r>
              <a:rPr lang="en-US" altLang="en-US" baseline="30000" smtClean="0"/>
              <a:t>rd</a:t>
            </a:r>
            <a:r>
              <a:rPr lang="en-US" altLang="en-US" smtClean="0"/>
              <a:t> party may be relative such as grandparent</a:t>
            </a:r>
          </a:p>
          <a:p>
            <a:pPr marL="179672" indent="-179672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For credits if grandparent pays, it is deemed paid by the student and parent taxpayers can claim)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5C1DD-4EBB-44AC-9965-DFFAE2FAE6D8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07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NOTE that the refundable credit is not allowed in certain circumstances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F800B1-5EB2-4BB7-B8D8-BFACDCBAFC6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591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67DD53-9BDA-4CB9-AD42-2F7552DFE25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389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04B58B-2870-42D2-AC0F-72ABC3889CE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873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Course Material must be required but can be purchased anywhere.</a:t>
            </a:r>
          </a:p>
          <a:p>
            <a:r>
              <a:rPr lang="en-US" altLang="en-US" smtClean="0"/>
              <a:t>½ normal full-time defined by institution – See 1098-T later.</a:t>
            </a: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A5BB7-5F39-43C5-820A-C9A61818F83B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254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Course Material must be required but can be purchased anywhere.</a:t>
            </a:r>
          </a:p>
          <a:p>
            <a:r>
              <a:rPr lang="en-US" altLang="en-US" smtClean="0"/>
              <a:t>½ normal full-time defined by institution – See 1098-T later.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4DF3F1-09DF-45A5-86ED-BD7856F683F4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03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5A1376-50ED-40E5-A035-7C12EECB3DE0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384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E5DC1B-EF4A-4C4D-B55E-7F1564DE9E63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55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C7071-72EB-409E-94F9-1B52E84701DD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363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E1F72E8-CF29-4D2F-9E36-DA3E88076E6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9C7674C-E39B-465F-9938-294E652C5B7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439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EFBF83-9688-4999-BDE6-AFEBC8BD289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817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0826">
              <a:defRPr/>
            </a:pPr>
            <a:r>
              <a:rPr lang="en-US" altLang="en-US" smtClean="0"/>
              <a:t>Be careful:</a:t>
            </a:r>
            <a:r>
              <a:rPr lang="en-US" altLang="en-US" baseline="0" smtClean="0"/>
              <a:t> I</a:t>
            </a:r>
            <a:r>
              <a:rPr lang="en-US" altLang="en-US" smtClean="0"/>
              <a:t>f you select American Opportunity Credit, but TaxSlayer determines that the student does not qualify for AOC</a:t>
            </a:r>
            <a:r>
              <a:rPr lang="en-US" altLang="en-US" baseline="0" smtClean="0"/>
              <a:t> and claims LLC, the qualifying expenses will be incorrect.</a:t>
            </a:r>
            <a:endParaRPr lang="en-US" alt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230DCAC-78E6-4DC4-BE38-4230EBADD14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7081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Be careful. TaxSlayer will apply</a:t>
            </a:r>
            <a:r>
              <a:rPr lang="en-US" altLang="en-US" baseline="0" dirty="0" smtClean="0"/>
              <a:t> expenses to the credit it determines best. If you wish to force it to use LLC, you MUST answer the first question with “Yes.”</a:t>
            </a:r>
            <a:endParaRPr lang="en-US" altLang="en-US" dirty="0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ADB6A6C-D6CA-4772-8726-949C9FE78FD9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797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210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6ED84D-8954-4B09-B47D-D6801F2AA824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98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E578D1-2E54-4262-9317-73E6BE61776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560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Leave this page open on your desk and make notes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9388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Refer students to Resource Tool which includes education benefits</a:t>
            </a: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D1035-F1F8-4C61-81A0-98B643EB9875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12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See Pub 17, Chapter 34 for Eligible Institutions</a:t>
            </a: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74CDA-0A19-4279-B960-8953E6CD77C3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56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See Pub 17, Chapter 34 for Eligible Institutions</a:t>
            </a: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9C456-78C5-40A9-B009-F737425B9355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5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Specifics will be discussed later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0B1EC-DE2D-4C50-A7E3-43BF5139D9E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8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FAC855B-1E69-44C2-8B0B-0B3C39244C2F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8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672" indent="-179672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May want to note this difference between credits and T&amp;F on page J-3</a:t>
            </a: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2F49B-4400-426A-B5EE-68F6B6B6D9A6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1186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C71A864-A968-4FDA-BF2C-27693C6FBFF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850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9FEB82-AC85-4262-B36C-551BDA34C7B1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5830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D2B96-23FC-41DC-9D21-15FF6FAFC168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6936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4FDB6C-3591-43E5-84BD-3EAF009FB3E7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519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AE33FB-285A-4B48-BB2A-BF76FC7489ED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8319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Leave this page open on your desk and make notes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036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OK to deduct the costs of qualifying work-related education even if the education could lead to a degree.</a:t>
            </a: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75FDBB-8BE7-42B0-99F2-C3EB81CCAF00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759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416F54-EE52-4F12-8385-E360843CDEC0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35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C206E-E533-4938-BA8D-3A16F6A4B4F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1219201" y="721491"/>
            <a:ext cx="4876800" cy="3598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9" tIns="48324" rIns="96649" bIns="4832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900"/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769" y="4559386"/>
            <a:ext cx="5850424" cy="4419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2479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9212C5-C5AD-4D78-A20A-68019A7DC830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376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4D38CE5-2E18-4E22-AEC4-8B16E4616634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1536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4561A3-0B1B-4365-B593-6009AF50D029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1201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A2CCB0-CEA1-4B9F-A51C-AA63B487EE39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0611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B6A38-4F99-430B-972B-90EA1EA7CF75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256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3751D6-C333-4F84-A09F-383A092E8F13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605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Leave this page open on your desk and make notes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5694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C046EA-1E28-4E25-8710-F7F4DABF3D73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403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F1363C-2BF9-4B59-8636-BF468E6C14C2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6797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Pages J-2 and J-3 help to keep the differences straight</a:t>
            </a: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31D511-37D2-43C3-A3A8-C9626D1EC166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1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Leave this page open on your desk and make notes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9838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Pages J-2 and J-3 help to keep the differences straight</a:t>
            </a:r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D17028-F085-4B26-9B7F-7854FB1D791A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174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Leave this page open on your desk and make notes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1669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A18318-5796-4128-BE59-82C74592EE4B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6588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842F59-EE31-4280-AD81-AA563C9EB79A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8077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E6FA57-49DF-4672-A3CB-38375A63462C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5440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241AA4-6C1F-4AFE-9A1A-AF56DE6CFE19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7813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58D10E-B243-4A43-9C31-9DA3F5974957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451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E595BD-6091-4825-93F0-82F4972A0B4D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2897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F68B1C-EA34-43EF-96A5-665CD27A63FD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4072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2DF151-6D20-4CFD-80C5-03F4F77C6505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6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B1C714-7A23-43CF-B04E-8FE99771842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7863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AC818-9476-41A6-9A64-A0A53BF4198D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229379" name="Text Box 1"/>
          <p:cNvSpPr txBox="1">
            <a:spLocks noChangeArrowheads="1"/>
          </p:cNvSpPr>
          <p:nvPr/>
        </p:nvSpPr>
        <p:spPr bwMode="auto">
          <a:xfrm>
            <a:off x="1219201" y="721491"/>
            <a:ext cx="4876800" cy="3598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616" tIns="47808" rIns="95616" bIns="47808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900"/>
          </a:p>
        </p:txBody>
      </p:sp>
      <p:sp>
        <p:nvSpPr>
          <p:cNvPr id="2293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769" y="4559386"/>
            <a:ext cx="5850424" cy="4419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88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61B58-B966-4DE8-9827-6B1F32A2F1C4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5420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Students should note that Pub 970 highlights this exception and the education expenses that can be used to reduce the penalty include room and board</a:t>
            </a:r>
          </a:p>
          <a:p>
            <a:r>
              <a:rPr lang="en-US" altLang="en-US" smtClean="0"/>
              <a:t>The exception to the premature distribution penalty applies only to IRAs. </a:t>
            </a: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0642BA-3618-4380-A24E-4E839BD13F61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2590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B04D43-1C47-410B-AD28-D489D99414DD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70328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Pages J-2 and J-3</a:t>
            </a: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5DA561-7549-44D7-BF4A-97CEBFDA8D7F}" type="slidenum">
              <a:rPr lang="en-US" altLang="en-US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1983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B5721C-75D6-482F-8B33-D5ACF8B04C66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1963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These are the same criteria as for the kiddie tax</a:t>
            </a: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AD88B0-2A31-4813-BCE5-4CD9F685C94E}" type="slidenum">
              <a:rPr lang="en-US" altLang="en-US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26884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4BADFC3-65BB-4168-9214-EC60ADBD03E5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0334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F76B75-C87C-4C37-8DC9-D4CA6C989CFD}" type="slidenum">
              <a:rPr lang="en-US" altLang="en-US"/>
              <a:pPr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279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4878E6C-1355-405E-AF43-CFF514867602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14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9BB5969-E69B-4E6D-8526-FBA17609075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92143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71A754C-9270-4297-A09A-79EE9DFF826B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31803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09CA6C-69FD-49D3-B843-F1968CD2E2CE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33288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B348D5-7573-496F-B9D8-1C7172B7E342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62056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022" indent="-298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434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4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028" indent="-2401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441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4854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267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5680" indent="-2401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7A0DB-0222-4922-AFA6-9BF04B9CB753}" type="slidenum">
              <a:rPr lang="en-US" altLang="en-US"/>
              <a:pPr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0983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4F8C9C-EA3D-4E00-B3B3-356E2ECCE8FC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5108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66A2F4-6C0F-4F0C-8DA0-50B3B4EBDC19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9246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02798E-029B-4F95-9FD6-0A5A7178A251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0897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CA77013-D1A9-4BAD-817A-95F130104B67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8341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4421" indent="-2940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033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859" indent="-23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7272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57685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28098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8511" indent="-2352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5AF304-75A0-4EB3-A89C-A2EC4E42B360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44872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421" indent="-2940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033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446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859" indent="-235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272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7685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8098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511" indent="-235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B72CA-C31F-4FA5-8F36-3E6591ED01FE}" type="slidenum">
              <a:rPr lang="en-US" altLang="en-US"/>
              <a:pPr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14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5957888"/>
            <a:ext cx="4613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3CEAB86-7856-441F-AB84-6AEC32692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97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96C94A-6760-46C9-B073-FE0D6C54D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05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6EAB0E-BBD9-47FA-B169-2807FFA22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E45B2A2-14D9-449B-BB37-2C8691F7D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97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4395947-B4BF-4FF3-9EB3-676498173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2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66C9A0-D04B-4350-A670-C2A4B7483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81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5AA56F-6EA6-4039-BCE3-30DBF2C19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82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4088" y="21336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3838" y="6213475"/>
            <a:ext cx="345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475"/>
            <a:ext cx="635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BFBDC77-551F-4EC9-9AF4-5504B03B2F0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6273800"/>
            <a:ext cx="27320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91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</p:sldLayoutIdLst>
  <p:hf hdr="0" dt="0"/>
  <p:txStyles>
    <p:titleStyle>
      <a:lvl1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5127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6pPr>
      <a:lvl7pPr marL="9699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7pPr>
      <a:lvl8pPr marL="14271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8pPr>
      <a:lvl9pPr marL="18843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9pPr>
    </p:titleStyle>
    <p:bodyStyle>
      <a:lvl1pPr marL="344488" indent="-344488" algn="l" rtl="0" eaLnBrk="0" fontAlgn="base" hangingPunct="0">
        <a:spcBef>
          <a:spcPts val="1000"/>
        </a:spcBef>
        <a:spcAft>
          <a:spcPct val="0"/>
        </a:spcAft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rtl="0" eaLnBrk="0" fontAlgn="base" hangingPunct="0">
        <a:spcBef>
          <a:spcPts val="500"/>
        </a:spcBef>
        <a:spcAft>
          <a:spcPct val="0"/>
        </a:spcAft>
        <a:buClr>
          <a:srgbClr val="984807"/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rtl="0" eaLnBrk="0" fontAlgn="base" hangingPunct="0">
        <a:spcBef>
          <a:spcPts val="500"/>
        </a:spcBef>
        <a:spcAft>
          <a:spcPct val="0"/>
        </a:spcAft>
        <a:buClr>
          <a:srgbClr val="215968"/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5.png"/><Relationship Id="rId4" Type="http://schemas.openxmlformats.org/officeDocument/2006/relationships/image" Target="cid:image007.png@01CEAD7B.7EC49C40" TargetMode="Externa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7.png@01CEAD7B.7EC49C40" TargetMode="External"/><Relationship Id="rId5" Type="http://schemas.openxmlformats.org/officeDocument/2006/relationships/image" Target="../media/image6.png"/><Relationship Id="rId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9.png"/><Relationship Id="rId4" Type="http://schemas.microsoft.com/office/2007/relationships/hdphoto" Target="../media/hdphoto18.wdp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31.png"/><Relationship Id="rId4" Type="http://schemas.microsoft.com/office/2007/relationships/hdphoto" Target="../media/hdphoto20.wdp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33.png"/><Relationship Id="rId4" Type="http://schemas.microsoft.com/office/2007/relationships/hdphoto" Target="../media/hdphoto22.wdp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cotaxaide.org/Education%20Calculator.html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cid:image007.png@01CEAD7B.7EC49C4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cid:image007.png@01CEAD7B.7EC49C4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cid:image007.png@01CEAD7B.7EC49C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fsa.ed.gov/FAFSA/app/schoolSear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cid:image007.png@01CEAD7B.7EC49C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cid:image007.png@01CEAD7B.7EC49C4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cid:image007.png@01CEAD7B.7EC49C4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7.png@01CEAD7B.7EC49C40" TargetMode="External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7.png@01CEAD7B.7EC49C4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cid:image007.png@01CEAD7B.7EC49C40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cid:image007.png@01CEAD7B.7EC49C4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7.png@01CEAD7B.7EC49C40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cid:image007.png@01CEAD7B.7EC49C40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7.png@01CEAD7B.7EC49C40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CEAD7B.7EC49C40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14400" y="930275"/>
            <a:ext cx="7315200" cy="2593975"/>
          </a:xfrm>
        </p:spPr>
        <p:txBody>
          <a:bodyPr/>
          <a:lstStyle/>
          <a:p>
            <a:pPr eaLnBrk="1" hangingPunct="1"/>
            <a:r>
              <a:rPr lang="en-US" altLang="en-US" smtClean="0"/>
              <a:t>Education Benefits</a:t>
            </a:r>
            <a:br>
              <a:rPr lang="en-US" altLang="en-US" smtClean="0"/>
            </a:br>
            <a:r>
              <a:rPr lang="en-US" altLang="en-US" sz="4000" i="1" smtClean="0"/>
              <a:t>Benefits in this lesson cannot be determined until the rest of the return has been completed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14400" y="3814763"/>
            <a:ext cx="7548563" cy="22939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Pub 4491 –Lessons 9, 18 and 24 Pub 4012 – Tab J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Pub 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Many Different Benefits—</a:t>
            </a:r>
            <a:br>
              <a:rPr lang="en-US" altLang="en-US" smtClean="0"/>
            </a:br>
            <a:r>
              <a:rPr lang="en-US" altLang="en-US" smtClean="0"/>
              <a:t>Pub 4012 Page J-2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Education Savings Bond Program – Out of scope</a:t>
            </a:r>
          </a:p>
          <a:p>
            <a:r>
              <a:rPr lang="en-US" altLang="en-US" smtClean="0"/>
              <a:t>Employer Provided Education Assistance</a:t>
            </a:r>
          </a:p>
          <a:p>
            <a:r>
              <a:rPr lang="en-US" altLang="en-US" smtClean="0"/>
              <a:t>Business deduction Work Related Educational Expenses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83AD09-2E4C-4478-89FE-08C0A6F98D2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Need to Compare</a:t>
            </a:r>
            <a:endParaRPr lang="en-US" altLang="en-US" smtClean="0"/>
          </a:p>
        </p:txBody>
      </p:sp>
      <p:sp>
        <p:nvSpPr>
          <p:cNvPr id="104451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Use American Opportunity Credit if all the following are true:</a:t>
            </a:r>
          </a:p>
          <a:p>
            <a:pPr lvl="1"/>
            <a:r>
              <a:rPr lang="en-US" altLang="en-US" dirty="0" smtClean="0"/>
              <a:t>Qualifies for AOTC (and wants to use it)</a:t>
            </a:r>
          </a:p>
          <a:p>
            <a:pPr lvl="1"/>
            <a:r>
              <a:rPr lang="en-US" altLang="en-US" dirty="0" smtClean="0"/>
              <a:t>No unrestricted grants/scholarships</a:t>
            </a:r>
          </a:p>
          <a:p>
            <a:pPr lvl="1"/>
            <a:r>
              <a:rPr lang="en-US" altLang="en-US" dirty="0" smtClean="0"/>
              <a:t>No EITC on return</a:t>
            </a:r>
          </a:p>
          <a:p>
            <a:pPr lvl="1"/>
            <a:r>
              <a:rPr lang="en-US" altLang="en-US" dirty="0" smtClean="0"/>
              <a:t>No ACA issues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428B93-7AA2-4132-A814-520C35730AA7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14350" indent="-514350" eaLnBrk="1" hangingPunct="1">
              <a:buFont typeface="Cambria" panose="02040503050406030204" pitchFamily="18" charset="0"/>
              <a:buAutoNum type="arabicPeriod"/>
            </a:pPr>
            <a:r>
              <a:rPr lang="en-US" altLang="en-US" smtClean="0"/>
              <a:t>Complete federal return without education expenses.</a:t>
            </a:r>
          </a:p>
          <a:p>
            <a:pPr marL="514350" indent="-514350" eaLnBrk="1" hangingPunct="1">
              <a:buFont typeface="Cambria" panose="02040503050406030204" pitchFamily="18" charset="0"/>
              <a:buAutoNum type="arabicPeriod"/>
            </a:pPr>
            <a:r>
              <a:rPr lang="en-US" altLang="en-US" smtClean="0"/>
              <a:t>Complete state return.</a:t>
            </a:r>
            <a:endParaRPr lang="en-US" altLang="en-US" smtClean="0">
              <a:solidFill>
                <a:srgbClr val="92D050"/>
              </a:solidFill>
            </a:endParaRPr>
          </a:p>
          <a:p>
            <a:pPr marL="514350" indent="-514350" eaLnBrk="1" hangingPunct="1">
              <a:buFont typeface="Cambria" panose="02040503050406030204" pitchFamily="18" charset="0"/>
              <a:buAutoNum type="arabicPeriod"/>
            </a:pPr>
            <a:r>
              <a:rPr lang="en-US" altLang="en-US" smtClean="0"/>
              <a:t>Decide which benefits student qualifies for </a:t>
            </a:r>
          </a:p>
          <a:p>
            <a:pPr marL="514350" indent="-514350" eaLnBrk="1" hangingPunct="1"/>
            <a:endParaRPr lang="en-US" altLang="en-US" smtClean="0"/>
          </a:p>
          <a:p>
            <a:pPr marL="514350" indent="-514350" eaLnBrk="1" hangingPunct="1"/>
            <a:endParaRPr lang="en-US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D4B3A6-AE27-4A9A-B71E-EDCC47D0DA9F}" type="slidenum">
              <a:rPr lang="en-US" altLang="en-US">
                <a:solidFill>
                  <a:srgbClr val="898989"/>
                </a:solidFill>
              </a:rPr>
              <a:pPr/>
              <a:t>101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2"/>
          </p:nvPr>
        </p:nvSpPr>
        <p:spPr>
          <a:xfrm>
            <a:off x="990600" y="1828800"/>
            <a:ext cx="7391400" cy="4495800"/>
          </a:xfrm>
        </p:spPr>
        <p:txBody>
          <a:bodyPr rtlCol="0">
            <a:normAutofit fontScale="92500" lnSpcReduction="10000"/>
          </a:bodyPr>
          <a:lstStyle/>
          <a:p>
            <a:pPr marL="509587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dirty="0" smtClean="0"/>
              <a:t>For each allowable benefit</a:t>
            </a:r>
          </a:p>
          <a:p>
            <a:pPr marL="860425" lvl="1" indent="-51435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lphaLcPeriod"/>
              <a:defRPr/>
            </a:pPr>
            <a:r>
              <a:rPr lang="en-US" altLang="en-US" dirty="0"/>
              <a:t>D</a:t>
            </a:r>
            <a:r>
              <a:rPr lang="en-US" altLang="en-US" dirty="0" smtClean="0"/>
              <a:t>etermine amount of taxable grant/scholarship</a:t>
            </a:r>
          </a:p>
          <a:p>
            <a:pPr marL="860425" lvl="1" indent="-51435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lphaLcPeriod"/>
              <a:defRPr/>
            </a:pPr>
            <a:r>
              <a:rPr lang="en-US" dirty="0" smtClean="0"/>
              <a:t>Enter amounts in TaxSlayer</a:t>
            </a:r>
          </a:p>
          <a:p>
            <a:pPr marL="865188" lvl="1" indent="-51435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lphaLcPeriod"/>
              <a:defRPr/>
            </a:pPr>
            <a:r>
              <a:rPr lang="en-US" dirty="0" smtClean="0"/>
              <a:t>Record AGI, federal refund, state refund</a:t>
            </a:r>
          </a:p>
          <a:p>
            <a:pPr marL="509587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dirty="0" smtClean="0"/>
              <a:t>Compare results and let taxpayer decide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42DD8A-0580-4CB9-866A-F4BF3478AD14}" type="slidenum">
              <a:rPr lang="en-US" altLang="en-US">
                <a:solidFill>
                  <a:srgbClr val="898989"/>
                </a:solidFill>
              </a:rPr>
              <a:pPr/>
              <a:t>102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Results*	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Best results start with</a:t>
            </a:r>
          </a:p>
          <a:p>
            <a:pPr lvl="1"/>
            <a:r>
              <a:rPr lang="en-US" altLang="en-US" dirty="0" smtClean="0"/>
              <a:t>Tax-free scholarship,</a:t>
            </a:r>
          </a:p>
          <a:p>
            <a:pPr lvl="1"/>
            <a:r>
              <a:rPr lang="en-US" altLang="en-US" dirty="0" smtClean="0"/>
              <a:t>American Opportunity credit for $2,000,</a:t>
            </a:r>
          </a:p>
          <a:p>
            <a:pPr lvl="1"/>
            <a:r>
              <a:rPr lang="en-US" altLang="en-US" dirty="0" smtClean="0"/>
              <a:t>American Opportunity credit for $4,000,</a:t>
            </a:r>
          </a:p>
          <a:p>
            <a:pPr lvl="1"/>
            <a:r>
              <a:rPr lang="en-US" altLang="en-US" dirty="0" smtClean="0"/>
              <a:t>Lifetime Learning credit, or</a:t>
            </a:r>
          </a:p>
          <a:p>
            <a:pPr lvl="1"/>
            <a:r>
              <a:rPr lang="en-US" altLang="en-US" dirty="0" smtClean="0"/>
              <a:t>Tuition and Fees adjustment</a:t>
            </a:r>
          </a:p>
          <a:p>
            <a:pPr marL="0" indent="0">
              <a:buNone/>
            </a:pPr>
            <a:r>
              <a:rPr lang="en-US" altLang="en-US" dirty="0" smtClean="0"/>
              <a:t>*Unless education is related to self-employment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3E594D7-FF7A-483B-8AEB-33377DCC2811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Clyde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Clyde (age 27) lives with and supports his son Stevie (age 6). He works and goes to school part-time. He qualifies for AOTC.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Wages: 			  $25,000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Pell grant:		     	     </a:t>
            </a:r>
            <a:r>
              <a:rPr lang="en-US" altLang="en-US" dirty="0" smtClean="0"/>
              <a:t>$5,400</a:t>
            </a:r>
            <a:endParaRPr lang="en-US" altLang="en-US" dirty="0" smtClean="0"/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Tuition			     $2,200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Books 			        $300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2359FD-2488-4013-87ED-82113225F50F}" type="slidenum">
              <a:rPr lang="en-US" altLang="en-US">
                <a:solidFill>
                  <a:srgbClr val="898989"/>
                </a:solidFill>
              </a:rPr>
              <a:pPr/>
              <a:t>104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Clyde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Scenario 1: Minimize AGI by using tax-free grants to pay education expenses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  Grant  				$5,400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  Less tuition			- 2,200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  Less books			</a:t>
            </a:r>
            <a:r>
              <a:rPr lang="en-US" altLang="en-US" u="sng" dirty="0" smtClean="0"/>
              <a:t>-    300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     Taxable grant		$2,900</a:t>
            </a:r>
            <a:endParaRPr lang="en-US" altLang="en-US" u="sng" dirty="0" smtClean="0"/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6023E03-E542-4B1E-8F68-CABABE768609}" type="slidenum">
              <a:rPr lang="en-US" altLang="en-US">
                <a:solidFill>
                  <a:srgbClr val="898989"/>
                </a:solidFill>
              </a:rPr>
              <a:pPr/>
              <a:t>105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TaxSlayer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Oval 5"/>
          <p:cNvSpPr/>
          <p:nvPr/>
        </p:nvSpPr>
        <p:spPr>
          <a:xfrm>
            <a:off x="5218113" y="4146550"/>
            <a:ext cx="1262062" cy="614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10597" name="TextBox 6"/>
          <p:cNvSpPr txBox="1">
            <a:spLocks noChangeArrowheads="1"/>
          </p:cNvSpPr>
          <p:nvPr/>
        </p:nvSpPr>
        <p:spPr bwMode="auto">
          <a:xfrm>
            <a:off x="693738" y="2017713"/>
            <a:ext cx="346075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Taxable grant = $2,900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Refund =            $1,723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10599" name="Picture 8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-123825"/>
            <a:ext cx="10699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2E2151-AAC5-4465-80D0-1A649ACA3E1B}" type="slidenum">
              <a:rPr lang="en-US" altLang="en-US">
                <a:solidFill>
                  <a:srgbClr val="898989"/>
                </a:solidFill>
              </a:rPr>
              <a:pPr/>
              <a:t>106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1060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170238"/>
            <a:ext cx="7883525" cy="212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DBE773-9355-4BE1-AE9B-234DB1CE9194}" type="slidenum">
              <a:rPr lang="en-US" altLang="en-US">
                <a:solidFill>
                  <a:srgbClr val="898989"/>
                </a:solidFill>
              </a:rPr>
              <a:pPr/>
              <a:t>107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74785"/>
              </p:ext>
            </p:extLst>
          </p:nvPr>
        </p:nvGraphicFramePr>
        <p:xfrm>
          <a:off x="660400" y="2170113"/>
          <a:ext cx="7773991" cy="2244725"/>
        </p:xfrm>
        <a:graphic>
          <a:graphicData uri="http://schemas.openxmlformats.org/drawingml/2006/table">
            <a:tbl>
              <a:tblPr firstRow="1" firstCol="1" bandRow="1"/>
              <a:tblGrid>
                <a:gridCol w="111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STUDENT’S RETURN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$2,000 to AOC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Lifetime Learning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Tuition &amp; Fees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Minimize student’s 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Filing Requirement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Federal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Clyde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12644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606550"/>
            <a:ext cx="7391400" cy="4702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700" smtClean="0"/>
              <a:t>Scenario 2: First $2,000 to AOTC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	Tuition				$2,200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	Books				</a:t>
            </a:r>
            <a:r>
              <a:rPr lang="en-US" altLang="en-US" sz="3200" u="sng" smtClean="0"/>
              <a:t>+   300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Total expenses		  2,500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	Less AOTC expenses         </a:t>
            </a:r>
            <a:r>
              <a:rPr lang="en-US" altLang="en-US" sz="3200" u="sng" smtClean="0"/>
              <a:t>- 2,000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Remaining expenses              500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000" smtClean="0"/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700" smtClean="0"/>
              <a:t>   </a:t>
            </a:r>
            <a:r>
              <a:rPr lang="en-US" altLang="en-US" sz="3200" smtClean="0"/>
              <a:t>Unrestricted grant		              5,400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Less remaining expenses                </a:t>
            </a:r>
            <a:r>
              <a:rPr lang="en-US" altLang="en-US" sz="3200" u="sng" smtClean="0"/>
              <a:t>- 500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     Taxable grant                            $4,900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mtClean="0"/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C27202-B29C-482C-90CE-6EC8B2A4B5E4}" type="slidenum">
              <a:rPr lang="en-US" altLang="en-US">
                <a:solidFill>
                  <a:srgbClr val="898989"/>
                </a:solidFill>
              </a:rPr>
              <a:pPr/>
              <a:t>108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TaxSlayer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11366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624263"/>
            <a:ext cx="7993062" cy="250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5-Point Star 13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13670" name="Picture 8" descr="cid:image007.png@01CEAD7B.7EC49C4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-3175"/>
            <a:ext cx="10699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45CC40-B98E-406B-B3B3-6BE30A19731D}" type="slidenum">
              <a:rPr lang="en-US" altLang="en-US">
                <a:solidFill>
                  <a:srgbClr val="898989"/>
                </a:solidFill>
              </a:rPr>
              <a:pPr/>
              <a:t>109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1367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167"/>
          <a:stretch>
            <a:fillRect/>
          </a:stretch>
        </p:blipFill>
        <p:spPr bwMode="auto">
          <a:xfrm>
            <a:off x="539750" y="1939925"/>
            <a:ext cx="7958138" cy="207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3673" name="TextBox 10"/>
          <p:cNvSpPr txBox="1">
            <a:spLocks noChangeArrowheads="1"/>
          </p:cNvSpPr>
          <p:nvPr/>
        </p:nvSpPr>
        <p:spPr bwMode="auto">
          <a:xfrm>
            <a:off x="4178300" y="1482725"/>
            <a:ext cx="36068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Taxable grant = $4,900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AOTC expense =  2,000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Refund =            $3,203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Organization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Because there are so many different benefits:</a:t>
            </a:r>
          </a:p>
          <a:p>
            <a:pPr marL="514350" indent="-514350" eaLnBrk="1" fontAlgn="auto" hangingPunct="1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en-US" altLang="en-US" dirty="0" smtClean="0"/>
              <a:t>Overview of rules for each benefit</a:t>
            </a:r>
          </a:p>
          <a:p>
            <a:pPr marL="514350" indent="-514350" eaLnBrk="1" fontAlgn="auto" hangingPunct="1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en-US" altLang="en-US" dirty="0" smtClean="0"/>
              <a:t>Revisit those with exceptions to the rules</a:t>
            </a:r>
          </a:p>
          <a:p>
            <a:pPr marL="514350" indent="-514350" eaLnBrk="1" fontAlgn="auto" hangingPunct="1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en-US" altLang="en-US" dirty="0" smtClean="0"/>
              <a:t>Discuss how the different benefits interact with one another and with other taxes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708581A-12FA-4247-ACE3-CA0DB41AB5C9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BDFA33-8217-4F32-B4F5-E11A9B52A71E}" type="slidenum">
              <a:rPr lang="en-US" altLang="en-US">
                <a:solidFill>
                  <a:srgbClr val="898989"/>
                </a:solidFill>
              </a:rPr>
              <a:pPr/>
              <a:t>110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30536"/>
              </p:ext>
            </p:extLst>
          </p:nvPr>
        </p:nvGraphicFramePr>
        <p:xfrm>
          <a:off x="660400" y="2201863"/>
          <a:ext cx="7869236" cy="2716212"/>
        </p:xfrm>
        <a:graphic>
          <a:graphicData uri="http://schemas.openxmlformats.org/drawingml/2006/table">
            <a:tbl>
              <a:tblPr firstRow="1" firstCol="1" bandRow="1"/>
              <a:tblGrid>
                <a:gridCol w="112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4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60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STUDENT’S RETURN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Lifetime Learning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Tuition &amp; Fees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Minimize student’s 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Filing Requirement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0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Federal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Clyde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15716" name="Content Placeholder 2"/>
          <p:cNvSpPr>
            <a:spLocks noGrp="1"/>
          </p:cNvSpPr>
          <p:nvPr>
            <p:ph sz="quarter" idx="12"/>
          </p:nvPr>
        </p:nvSpPr>
        <p:spPr>
          <a:xfrm>
            <a:off x="646113" y="1844675"/>
            <a:ext cx="7851775" cy="4572000"/>
          </a:xfrm>
        </p:spPr>
        <p:txBody>
          <a:bodyPr/>
          <a:lstStyle/>
          <a:p>
            <a:pPr eaLnBrk="1" hangingPunct="1"/>
            <a:r>
              <a:rPr lang="en-US" altLang="en-US" sz="3900" smtClean="0"/>
              <a:t>Scenario 3: AOTC with $4,000 limit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Tuition				 $2,200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Books			          </a:t>
            </a:r>
            <a:r>
              <a:rPr lang="en-US" altLang="en-US" sz="3200" u="sng" smtClean="0"/>
              <a:t>+    300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Total qualifying expense	   2,500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Less AOTC expenses	 </a:t>
            </a:r>
            <a:r>
              <a:rPr lang="en-US" altLang="en-US" sz="3200" u="sng" smtClean="0"/>
              <a:t>- 2,500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    Remaining expenses	           0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3200" smtClean="0"/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Unrestricted grant		                       5,400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Less remaining expenses                          </a:t>
            </a:r>
            <a:r>
              <a:rPr lang="en-US" altLang="en-US" sz="3200" u="sng" smtClean="0"/>
              <a:t>         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200" smtClean="0"/>
              <a:t>    Taxable grant	                    		$5,400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mtClean="0"/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A12B4B-C2C8-4A15-BEDE-AF92D3109877}" type="slidenum">
              <a:rPr lang="en-US" altLang="en-US">
                <a:solidFill>
                  <a:srgbClr val="898989"/>
                </a:solidFill>
              </a:rPr>
              <a:pPr/>
              <a:t>111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TaxSlayer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11674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30613"/>
            <a:ext cx="7962900" cy="255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6741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>
            <a:fillRect/>
          </a:stretch>
        </p:blipFill>
        <p:spPr bwMode="auto">
          <a:xfrm>
            <a:off x="560388" y="2017713"/>
            <a:ext cx="8015287" cy="211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6742" name="TextBox 10"/>
          <p:cNvSpPr txBox="1">
            <a:spLocks noChangeArrowheads="1"/>
          </p:cNvSpPr>
          <p:nvPr/>
        </p:nvSpPr>
        <p:spPr bwMode="auto">
          <a:xfrm>
            <a:off x="4645025" y="1419225"/>
            <a:ext cx="35052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Taxable grant = $5,400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AOTC expense = 2,500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Refund =            $3,197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0EE467-8663-4E48-96B1-958CE458145E}" type="slidenum">
              <a:rPr lang="en-US" altLang="en-US">
                <a:solidFill>
                  <a:srgbClr val="898989"/>
                </a:solidFill>
              </a:rPr>
              <a:pPr/>
              <a:t>112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F60954A-D656-4C55-A03D-635D38DBD086}" type="slidenum">
              <a:rPr lang="en-US" altLang="en-US">
                <a:solidFill>
                  <a:srgbClr val="898989"/>
                </a:solidFill>
              </a:rPr>
              <a:pPr/>
              <a:t>113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43530"/>
              </p:ext>
            </p:extLst>
          </p:nvPr>
        </p:nvGraphicFramePr>
        <p:xfrm>
          <a:off x="708025" y="2185988"/>
          <a:ext cx="7821610" cy="2417763"/>
        </p:xfrm>
        <a:graphic>
          <a:graphicData uri="http://schemas.openxmlformats.org/drawingml/2006/table">
            <a:tbl>
              <a:tblPr firstRow="1" firstCol="1" bandRow="1"/>
              <a:tblGrid>
                <a:gridCol w="111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07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STUDENT’S RETURN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Lifetime Learning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Tuition &amp; Fees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Minimize student’s 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Filing Requirement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30,400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7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Federal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Clyde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– TY2016</a:t>
            </a:r>
          </a:p>
        </p:txBody>
      </p:sp>
      <p:sp>
        <p:nvSpPr>
          <p:cNvPr id="118788" name="Content Placeholder 2"/>
          <p:cNvSpPr>
            <a:spLocks noGrp="1"/>
          </p:cNvSpPr>
          <p:nvPr>
            <p:ph sz="quarter" idx="12"/>
          </p:nvPr>
        </p:nvSpPr>
        <p:spPr>
          <a:xfrm>
            <a:off x="669925" y="1960563"/>
            <a:ext cx="7827963" cy="4014787"/>
          </a:xfrm>
        </p:spPr>
        <p:txBody>
          <a:bodyPr/>
          <a:lstStyle/>
          <a:p>
            <a:pPr eaLnBrk="1" hangingPunct="1"/>
            <a:r>
              <a:rPr lang="en-US" altLang="en-US" smtClean="0"/>
              <a:t>Scenario 4: LLC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mtClean="0"/>
              <a:t>   Tuition				   $2,200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mtClean="0"/>
              <a:t>   Less LLC			   </a:t>
            </a:r>
            <a:r>
              <a:rPr lang="en-US" altLang="en-US" u="sng" smtClean="0"/>
              <a:t>- 2,200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mtClean="0"/>
              <a:t>      Remaining expenses          0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mtClean="0"/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mtClean="0"/>
              <a:t>   Unrestricted grant	                5,400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mtClean="0"/>
              <a:t>   Less books				      </a:t>
            </a:r>
            <a:r>
              <a:rPr lang="en-US" altLang="en-US" u="sng" smtClean="0"/>
              <a:t>-    300</a:t>
            </a:r>
          </a:p>
          <a:p>
            <a:pPr marL="350838" lvl="1" indent="0" eaLnBrk="1" hangingPunct="1">
              <a:lnSpc>
                <a:spcPts val="35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mtClean="0"/>
              <a:t>   Taxable grant	                         $5,100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mtClean="0"/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EF7623-A695-4423-8980-C1112567BE77}" type="slidenum">
              <a:rPr lang="en-US" altLang="en-US">
                <a:solidFill>
                  <a:srgbClr val="898989"/>
                </a:solidFill>
              </a:rPr>
              <a:pPr/>
              <a:t>114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338513"/>
            <a:ext cx="7970838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98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TaxSlayer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1198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68538"/>
            <a:ext cx="7929562" cy="221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9814" name="TextBox 10"/>
          <p:cNvSpPr txBox="1">
            <a:spLocks noChangeArrowheads="1"/>
          </p:cNvSpPr>
          <p:nvPr/>
        </p:nvSpPr>
        <p:spPr bwMode="auto">
          <a:xfrm>
            <a:off x="4572000" y="1419225"/>
            <a:ext cx="3508375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Taxable grant = $5,100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LLC expenses =    2,200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Refund =            $1,591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EBC653B-894C-4DD2-A8F6-4466C63CA965}" type="slidenum">
              <a:rPr lang="en-US" altLang="en-US">
                <a:solidFill>
                  <a:srgbClr val="898989"/>
                </a:solidFill>
              </a:rPr>
              <a:pPr/>
              <a:t>115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16739" name="Content Placeholder 6"/>
          <p:cNvSpPr>
            <a:spLocks noGrp="1"/>
          </p:cNvSpPr>
          <p:nvPr>
            <p:ph sz="quarter" idx="12"/>
          </p:nvPr>
        </p:nvSpPr>
        <p:spPr>
          <a:xfrm>
            <a:off x="725488" y="4049713"/>
            <a:ext cx="7756525" cy="20193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Why check LLC if taxpayer qualifies for AOTC?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If there is taxable income, the qualifying expenses are high (over $7,500), and refundable portion of AOTC is not available, LLC may be better.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Not this time.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6" name="5-Point Star 5"/>
          <p:cNvSpPr/>
          <p:nvPr/>
        </p:nvSpPr>
        <p:spPr>
          <a:xfrm>
            <a:off x="8234363" y="1412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9975CD-A9EE-470F-B436-270566C0230E}" type="slidenum">
              <a:rPr lang="en-US" altLang="en-US">
                <a:solidFill>
                  <a:srgbClr val="898989"/>
                </a:solidFill>
              </a:rPr>
              <a:pPr/>
              <a:t>116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75357"/>
              </p:ext>
            </p:extLst>
          </p:nvPr>
        </p:nvGraphicFramePr>
        <p:xfrm>
          <a:off x="723900" y="1981200"/>
          <a:ext cx="7742237" cy="1960562"/>
        </p:xfrm>
        <a:graphic>
          <a:graphicData uri="http://schemas.openxmlformats.org/drawingml/2006/table">
            <a:tbl>
              <a:tblPr firstRow="1" firstCol="1" bandRow="1"/>
              <a:tblGrid>
                <a:gridCol w="110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STUDENT’S RETURN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Lifetime Learning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Tuition &amp; Fees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Minimize student’s 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Filing Requirement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30,400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30,400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Federal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1,591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1,591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Clyde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21860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z="3900" smtClean="0"/>
              <a:t>Scenario 5: T&amp;F Adjustment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500" smtClean="0"/>
              <a:t>   Tuition				$2,200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500" smtClean="0"/>
              <a:t>   Less T&amp;F			</a:t>
            </a:r>
            <a:r>
              <a:rPr lang="en-US" altLang="en-US" sz="3500" u="sng" smtClean="0"/>
              <a:t>- 2,200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500" smtClean="0"/>
              <a:t>      Remaining expenses	          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500" smtClean="0"/>
              <a:t>   Unrestricted grant	               5,400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500" smtClean="0"/>
              <a:t>   Less books				    </a:t>
            </a:r>
            <a:r>
              <a:rPr lang="en-US" altLang="en-US" sz="3500" u="sng" smtClean="0"/>
              <a:t>-    300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3500" smtClean="0"/>
              <a:t>   Taxable grant			    $5,100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mtClean="0"/>
          </a:p>
        </p:txBody>
      </p:sp>
      <p:sp>
        <p:nvSpPr>
          <p:cNvPr id="7" name="5-Point Star 6"/>
          <p:cNvSpPr/>
          <p:nvPr/>
        </p:nvSpPr>
        <p:spPr>
          <a:xfrm>
            <a:off x="8077200" y="1698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9ACB02-E616-439A-BDEB-3A243B7A1040}" type="slidenum">
              <a:rPr lang="en-US" altLang="en-US">
                <a:solidFill>
                  <a:srgbClr val="898989"/>
                </a:solidFill>
              </a:rPr>
              <a:pPr/>
              <a:t>117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TaxSlayer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8077200" y="1825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81D45E-BCC1-43F5-ACD0-5726822C1486}" type="slidenum">
              <a:rPr lang="en-US" altLang="en-US">
                <a:solidFill>
                  <a:srgbClr val="898989"/>
                </a:solidFill>
              </a:rPr>
              <a:pPr/>
              <a:t>118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228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92"/>
          <a:stretch>
            <a:fillRect/>
          </a:stretch>
        </p:blipFill>
        <p:spPr bwMode="auto">
          <a:xfrm>
            <a:off x="693738" y="3786188"/>
            <a:ext cx="7961312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8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01850"/>
            <a:ext cx="7899400" cy="217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888" name="TextBox 10"/>
          <p:cNvSpPr txBox="1">
            <a:spLocks noChangeArrowheads="1"/>
          </p:cNvSpPr>
          <p:nvPr/>
        </p:nvSpPr>
        <p:spPr bwMode="auto">
          <a:xfrm>
            <a:off x="4565650" y="1435100"/>
            <a:ext cx="348615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Taxable grant = $5,100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T&amp;F                 =    2,200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Refund =            $1,723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19811" name="Content Placeholder 7"/>
          <p:cNvSpPr>
            <a:spLocks noGrp="1"/>
          </p:cNvSpPr>
          <p:nvPr>
            <p:ph sz="quarter" idx="12"/>
          </p:nvPr>
        </p:nvSpPr>
        <p:spPr>
          <a:xfrm>
            <a:off x="636588" y="4310063"/>
            <a:ext cx="7391400" cy="10953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Best result is frequently surprising</a:t>
            </a:r>
          </a:p>
        </p:txBody>
      </p:sp>
      <p:sp>
        <p:nvSpPr>
          <p:cNvPr id="3" name="Oval 2"/>
          <p:cNvSpPr/>
          <p:nvPr/>
        </p:nvSpPr>
        <p:spPr>
          <a:xfrm>
            <a:off x="1816100" y="3370263"/>
            <a:ext cx="1387475" cy="850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077200" y="1444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156D303-84B3-4CDA-A085-B34778AD5DE3}" type="slidenum">
              <a:rPr lang="en-US" altLang="en-US">
                <a:solidFill>
                  <a:srgbClr val="898989"/>
                </a:solidFill>
              </a:rPr>
              <a:pPr/>
              <a:t>119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12079"/>
              </p:ext>
            </p:extLst>
          </p:nvPr>
        </p:nvGraphicFramePr>
        <p:xfrm>
          <a:off x="628650" y="1824038"/>
          <a:ext cx="7869236" cy="2070101"/>
        </p:xfrm>
        <a:graphic>
          <a:graphicData uri="http://schemas.openxmlformats.org/drawingml/2006/table">
            <a:tbl>
              <a:tblPr firstRow="1" firstCol="1" bandRow="1"/>
              <a:tblGrid>
                <a:gridCol w="112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4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14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STUDENT’S RETURN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Lifetime Learning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Tuition &amp; Fees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Minimize student’s 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Filing Requirement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AGI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30,400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30,400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4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Federal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1,591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1,591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 of Grants and Scholarships </a:t>
            </a:r>
            <a:br>
              <a:rPr lang="en-US" altLang="en-US" smtClean="0"/>
            </a:br>
            <a:r>
              <a:rPr lang="en-US" altLang="en-US" sz="4000" i="1" smtClean="0"/>
              <a:t>May be tax-free </a:t>
            </a:r>
          </a:p>
        </p:txBody>
      </p:sp>
      <p:sp>
        <p:nvSpPr>
          <p:cNvPr id="14339" name="Subtitle 6"/>
          <p:cNvSpPr>
            <a:spLocks noGrp="1"/>
          </p:cNvSpPr>
          <p:nvPr>
            <p:ph type="subTitle" idx="1"/>
          </p:nvPr>
        </p:nvSpPr>
        <p:spPr>
          <a:xfrm>
            <a:off x="914400" y="5175250"/>
            <a:ext cx="6232525" cy="912813"/>
          </a:xfrm>
        </p:spPr>
        <p:txBody>
          <a:bodyPr/>
          <a:lstStyle/>
          <a:p>
            <a:pPr eaLnBrk="1" hangingPunct="1"/>
            <a:r>
              <a:rPr lang="en-US" altLang="en-US" smtClean="0"/>
              <a:t>Pub 4012 – Page J-2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20835" name="Content Placeholder 7"/>
          <p:cNvSpPr>
            <a:spLocks noGrp="1"/>
          </p:cNvSpPr>
          <p:nvPr>
            <p:ph sz="quarter" idx="12"/>
          </p:nvPr>
        </p:nvSpPr>
        <p:spPr>
          <a:xfrm>
            <a:off x="625475" y="4187825"/>
            <a:ext cx="7707313" cy="21526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When to eliminate filing requirement?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smtClean="0"/>
              <a:t>Filing requirement created by choosing to pay tax on grants or scholarships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altLang="en-US" smtClean="0"/>
          </a:p>
        </p:txBody>
      </p:sp>
      <p:sp>
        <p:nvSpPr>
          <p:cNvPr id="3" name="Oval 2"/>
          <p:cNvSpPr/>
          <p:nvPr/>
        </p:nvSpPr>
        <p:spPr>
          <a:xfrm>
            <a:off x="7210425" y="1541463"/>
            <a:ext cx="1387475" cy="2649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77200" y="920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96E6B4E-52A5-40EA-B059-EFFBD4048178}" type="slidenum">
              <a:rPr lang="en-US" altLang="en-US">
                <a:solidFill>
                  <a:srgbClr val="898989"/>
                </a:solidFill>
              </a:rPr>
              <a:pPr/>
              <a:t>120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03261"/>
              </p:ext>
            </p:extLst>
          </p:nvPr>
        </p:nvGraphicFramePr>
        <p:xfrm>
          <a:off x="628650" y="1949450"/>
          <a:ext cx="7837489" cy="2197100"/>
        </p:xfrm>
        <a:graphic>
          <a:graphicData uri="http://schemas.openxmlformats.org/drawingml/2006/table">
            <a:tbl>
              <a:tblPr firstRow="1" firstCol="1" bandRow="1"/>
              <a:tblGrid>
                <a:gridCol w="111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9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0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77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STUDENT’S RETURN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$4,000 To AOC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Lifetime Learning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Tuition &amp; Fees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Minimize student’s 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Filing Requirement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AGI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30,400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30,400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27,900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Federal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1,591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refund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3,203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3,197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1,591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1,723</a:t>
                      </a:r>
                      <a:endParaRPr lang="en-US" sz="1000" b="1" kern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Why try to eliminate filing requirement?</a:t>
            </a:r>
            <a:endParaRPr lang="en-US" altLang="en-US" dirty="0" smtClean="0"/>
          </a:p>
        </p:txBody>
      </p:sp>
      <p:sp>
        <p:nvSpPr>
          <p:cNvPr id="96259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For non-dependent students who meet criteria on J-10 (under age 24)</a:t>
            </a:r>
          </a:p>
          <a:p>
            <a:pPr lvl="1"/>
            <a:r>
              <a:rPr lang="en-US" altLang="en-US" dirty="0" smtClean="0"/>
              <a:t>Avoids “kiddie tax,”—occurs if taxable scholarships + unearned income greater than $2,100, and makes return OOS</a:t>
            </a:r>
          </a:p>
          <a:p>
            <a:r>
              <a:rPr lang="en-US" altLang="en-US" dirty="0" smtClean="0"/>
              <a:t>For dependents</a:t>
            </a:r>
          </a:p>
          <a:p>
            <a:pPr lvl="1"/>
            <a:r>
              <a:rPr lang="en-US" altLang="en-US" dirty="0" smtClean="0"/>
              <a:t>Avoids “kiddie tax”</a:t>
            </a:r>
          </a:p>
          <a:p>
            <a:pPr lvl="1"/>
            <a:r>
              <a:rPr lang="en-US" altLang="en-US" dirty="0" smtClean="0"/>
              <a:t>Avoids adding student’s MAGI to parents’ MAGI for ACA issues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822E6D2-A078-4865-9236-E37563E00FE7}" type="slidenum">
              <a:rPr lang="en-US" altLang="en-US" smtClean="0"/>
              <a:pPr/>
              <a:t>121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Tools</a:t>
            </a:r>
            <a:endParaRPr lang="en-US" altLang="en-US" smtClean="0"/>
          </a:p>
        </p:txBody>
      </p:sp>
      <p:sp>
        <p:nvSpPr>
          <p:cNvPr id="126980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The “Education Calculator,” a spreadsheet  from OneSupport will calculate the amount of taxable scholarship  and credit expense for the most common situations.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42FF13A-A4E6-4A6E-B959-CF803C4DB5B2}" type="slidenum">
              <a:rPr lang="en-US" altLang="en-US" smtClean="0"/>
              <a:pPr/>
              <a:t>122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 Tools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Jeff Bogart’s optimizer at </a:t>
            </a:r>
            <a:r>
              <a:rPr lang="en-US" altLang="en-US" dirty="0" smtClean="0">
                <a:hlinkClick r:id="rId3"/>
              </a:rPr>
              <a:t>http://cotaxaide.org/tools</a:t>
            </a:r>
            <a:r>
              <a:rPr lang="en-US" altLang="en-US" dirty="0" smtClean="0"/>
              <a:t> will calculate precisely the most beneficial amounts of taxable scholarship and expenses to apply to the credit.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D5FC312-A8BF-403D-A3EA-29DAC81D0AD7}" type="slidenum">
              <a:rPr lang="en-US" altLang="en-US">
                <a:solidFill>
                  <a:srgbClr val="898989"/>
                </a:solidFill>
              </a:rPr>
              <a:pPr/>
              <a:t>123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 Quiz #1	</a:t>
            </a:r>
            <a:endParaRPr lang="en-US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Jim and May Brown, $48,000 AGI, two children</a:t>
            </a:r>
          </a:p>
          <a:p>
            <a:pPr lvl="1"/>
            <a:r>
              <a:rPr lang="en-US" altLang="en-US" dirty="0" smtClean="0"/>
              <a:t>Rose, sophomore, in college full-time</a:t>
            </a:r>
          </a:p>
          <a:p>
            <a:pPr lvl="1"/>
            <a:r>
              <a:rPr lang="en-US" altLang="en-US" dirty="0" smtClean="0"/>
              <a:t>John, 4th year full-time college senior</a:t>
            </a:r>
          </a:p>
          <a:p>
            <a:r>
              <a:rPr lang="en-US" altLang="en-US" dirty="0" smtClean="0"/>
              <a:t>Both children claimed as dependents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64F5E0E-BDF5-484B-ABEA-316948D3B98A}" type="slidenum">
              <a:rPr lang="en-US" altLang="en-US" smtClean="0"/>
              <a:pPr/>
              <a:t>124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 Quiz #1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Browns made tuition payments of $6,000 in August for 2016 classes and $6,000 in December for 2017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For which education credits do they qualify?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3333FF"/>
                </a:solidFill>
              </a:rPr>
              <a:t>American Opportunity Credit for both children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D87E74-701E-40E8-8D2A-D2C03E011772}" type="slidenum">
              <a:rPr lang="en-US" altLang="en-US">
                <a:solidFill>
                  <a:srgbClr val="898989"/>
                </a:solidFill>
              </a:rPr>
              <a:pPr/>
              <a:t>125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Education Quiz #1 – Part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 the Browns include the payments they made in December for 2016?</a:t>
            </a:r>
          </a:p>
          <a:p>
            <a:pPr eaLnBrk="1" hangingPunct="1">
              <a:buFont typeface="Calibri" panose="020F0502020204030204" pitchFamily="34" charset="0"/>
              <a:buNone/>
            </a:pPr>
            <a:endParaRPr lang="en-US" altLang="en-US" smtClean="0"/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mtClean="0"/>
              <a:t>			</a:t>
            </a:r>
            <a:r>
              <a:rPr lang="en-US" altLang="en-US" sz="3600" smtClean="0">
                <a:solidFill>
                  <a:srgbClr val="3333FF"/>
                </a:solidFill>
              </a:rPr>
              <a:t>Yes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500D08-0DBE-42A8-8FE9-21BEAE122276}" type="slidenum">
              <a:rPr lang="en-US" altLang="en-US">
                <a:solidFill>
                  <a:srgbClr val="898989"/>
                </a:solidFill>
              </a:rPr>
              <a:pPr/>
              <a:t>126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Education Quiz #2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If Rose had paid for her own tuition, how would the answer differ?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3333FF"/>
                </a:solidFill>
              </a:rPr>
              <a:t>NOT AT ALL, unless Rose not claimed as a dependent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F8E4E4C-1E64-4512-8B70-86372EF9AAA7}" type="slidenum">
              <a:rPr lang="en-US" altLang="en-US">
                <a:solidFill>
                  <a:srgbClr val="898989"/>
                </a:solidFill>
              </a:rPr>
              <a:pPr/>
              <a:t>127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 Quiz #3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If Jim and May had not claimed Rose as a dependent (even though entitled to the exemption), who is entitled to the credit?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 marL="346075" lvl="1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rgbClr val="3333FF"/>
                </a:solidFill>
              </a:rPr>
              <a:t>ROSE is entitled to the nonrefundable credit, but not any refundable credit</a:t>
            </a:r>
            <a:r>
              <a:rPr lang="en-US" alt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623A0B-F5A5-407E-BC7D-869628152711}" type="slidenum">
              <a:rPr lang="en-US" altLang="en-US">
                <a:solidFill>
                  <a:srgbClr val="898989"/>
                </a:solidFill>
              </a:rPr>
              <a:pPr/>
              <a:t>128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Education Benefits</a:t>
            </a:r>
            <a:endParaRPr lang="en-US" altLang="en-US" sz="3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34149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34151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1341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19E251-157F-4C2C-99DB-6FB00291C312}" type="slidenum">
              <a:rPr lang="en-US" altLang="en-US">
                <a:solidFill>
                  <a:srgbClr val="898989"/>
                </a:solidFill>
              </a:rPr>
              <a:pPr/>
              <a:t>129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>
            <a:fillRect/>
          </a:stretch>
        </p:blipFill>
        <p:spPr bwMode="auto">
          <a:xfrm>
            <a:off x="69850" y="1954213"/>
            <a:ext cx="91059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 4012 Page J-2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36525" y="1471613"/>
            <a:ext cx="7886700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Find Scholarships and Grants on Pages J-2 and J-3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025" y="3082925"/>
            <a:ext cx="803275" cy="2860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4992688" y="2047875"/>
            <a:ext cx="731837" cy="3381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104654-A4D9-46EF-BF7E-97D7AD114BE8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Preparing the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613275"/>
            <a:ext cx="87757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Box 1"/>
          <p:cNvSpPr txBox="1">
            <a:spLocks noChangeArrowheads="1"/>
          </p:cNvSpPr>
          <p:nvPr/>
        </p:nvSpPr>
        <p:spPr bwMode="auto">
          <a:xfrm>
            <a:off x="628650" y="173355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3333FF"/>
                </a:solidFill>
                <a:cs typeface="Arial" panose="020B0604020202020204" pitchFamily="34" charset="0"/>
              </a:rPr>
              <a:t>Point of Awareness</a:t>
            </a:r>
          </a:p>
        </p:txBody>
      </p:sp>
      <p:sp>
        <p:nvSpPr>
          <p:cNvPr id="136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Interview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136198" name="Picture 9" descr="C:\Users\Steve\AppData\Local\Microsoft\Windows\Temporary Internet Files\Content.IE5\B8CB35FU\MC9003325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565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8450" y="5413375"/>
            <a:ext cx="8686800" cy="288925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13620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60613"/>
            <a:ext cx="59293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87450" y="3521075"/>
            <a:ext cx="4754563" cy="288925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E260E64-F6F0-4D91-BD0E-DFA9FF5DEAE7}" type="slidenum">
              <a:rPr lang="en-US" altLang="en-US">
                <a:solidFill>
                  <a:srgbClr val="898989"/>
                </a:solidFill>
              </a:rPr>
              <a:pPr/>
              <a:t>131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Review Tuition Statement— </a:t>
            </a:r>
            <a:br>
              <a:rPr lang="en-US" altLang="en-US" smtClean="0"/>
            </a:br>
            <a:r>
              <a:rPr lang="en-US" altLang="en-US" smtClean="0"/>
              <a:t>Form 1098-T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Provided by college/institution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mtClean="0"/>
              <a:t>Shows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smtClean="0"/>
              <a:t>amount paid or amount billed,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smtClean="0"/>
              <a:t>scholarships or grants, and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smtClean="0"/>
              <a:t>student status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If adjustments in box 4 or box 6, credit is </a:t>
            </a:r>
            <a:r>
              <a:rPr lang="en-US" altLang="en-US" smtClean="0">
                <a:solidFill>
                  <a:srgbClr val="3333FF"/>
                </a:solidFill>
              </a:rPr>
              <a:t>out of scope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altLang="en-US" smtClean="0"/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EA07D6-6E63-4BD8-9BAE-5EAF02989F30}" type="slidenum">
              <a:rPr lang="en-US" altLang="en-US">
                <a:solidFill>
                  <a:srgbClr val="898989"/>
                </a:solidFill>
              </a:rPr>
              <a:pPr/>
              <a:t>132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9039225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Review Tuition Statement— </a:t>
            </a:r>
            <a:br>
              <a:rPr lang="en-US" altLang="en-US" smtClean="0"/>
            </a:br>
            <a:r>
              <a:rPr lang="en-US" altLang="en-US" smtClean="0"/>
              <a:t>Form 1098-T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09600" y="2039938"/>
            <a:ext cx="5191125" cy="1187450"/>
            <a:chOff x="762000" y="2039234"/>
            <a:chExt cx="5191689" cy="1188720"/>
          </a:xfrm>
        </p:grpSpPr>
        <p:sp>
          <p:nvSpPr>
            <p:cNvPr id="2" name="Rectangle 1"/>
            <p:cNvSpPr/>
            <p:nvPr/>
          </p:nvSpPr>
          <p:spPr>
            <a:xfrm>
              <a:off x="4280282" y="2039234"/>
              <a:ext cx="1673407" cy="118872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8263" name="TextBox 2"/>
            <p:cNvSpPr txBox="1">
              <a:spLocks noChangeArrowheads="1"/>
            </p:cNvSpPr>
            <p:nvPr/>
          </p:nvSpPr>
          <p:spPr bwMode="auto">
            <a:xfrm>
              <a:off x="762000" y="2381581"/>
              <a:ext cx="2514600" cy="46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67202F"/>
                </a:buClr>
                <a:buSzPct val="90000"/>
                <a:buFont typeface="Calibri" panose="020F0502020204030204" pitchFamily="34" charset="0"/>
                <a:buChar char="●"/>
                <a:defRPr sz="40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984807"/>
                </a:buClr>
                <a:buFont typeface="Calibri" panose="020F0502020204030204" pitchFamily="34" charset="0"/>
                <a:buChar char="−"/>
                <a:defRPr sz="36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215968"/>
                </a:buClr>
                <a:buSzPct val="120000"/>
                <a:buFont typeface="Calibri" panose="020F0502020204030204" pitchFamily="34" charset="0"/>
                <a:buChar char="▪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cs typeface="Arial" panose="020B0604020202020204" pitchFamily="34" charset="0"/>
                </a:rPr>
                <a:t>Total Paid: 1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783108" y="2361841"/>
              <a:ext cx="1351109" cy="271753"/>
            </a:xfrm>
            <a:prstGeom prst="straightConnector1">
              <a:avLst/>
            </a:prstGeom>
            <a:ln w="762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07975" y="4953000"/>
            <a:ext cx="5476875" cy="1295400"/>
            <a:chOff x="402916" y="4960955"/>
            <a:chExt cx="5477561" cy="1295383"/>
          </a:xfrm>
        </p:grpSpPr>
        <p:sp>
          <p:nvSpPr>
            <p:cNvPr id="6" name="Rectangle 5"/>
            <p:cNvSpPr/>
            <p:nvPr/>
          </p:nvSpPr>
          <p:spPr>
            <a:xfrm>
              <a:off x="2725720" y="4960955"/>
              <a:ext cx="3154757" cy="420682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8260" name="TextBox 6"/>
            <p:cNvSpPr txBox="1">
              <a:spLocks noChangeArrowheads="1"/>
            </p:cNvSpPr>
            <p:nvPr/>
          </p:nvSpPr>
          <p:spPr bwMode="auto">
            <a:xfrm>
              <a:off x="402916" y="5794673"/>
              <a:ext cx="41956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67202F"/>
                </a:buClr>
                <a:buSzPct val="90000"/>
                <a:buFont typeface="Calibri" panose="020F0502020204030204" pitchFamily="34" charset="0"/>
                <a:buChar char="●"/>
                <a:defRPr sz="40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984807"/>
                </a:buClr>
                <a:buFont typeface="Calibri" panose="020F0502020204030204" pitchFamily="34" charset="0"/>
                <a:buChar char="−"/>
                <a:defRPr sz="36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215968"/>
                </a:buClr>
                <a:buSzPct val="120000"/>
                <a:buFont typeface="Calibri" panose="020F0502020204030204" pitchFamily="34" charset="0"/>
                <a:buChar char="▪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cs typeface="Arial" panose="020B0604020202020204" pitchFamily="34" charset="0"/>
                </a:rPr>
                <a:t>Status Indicators: Boxes 8 and 9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963624" y="5414974"/>
              <a:ext cx="757332" cy="379408"/>
            </a:xfrm>
            <a:prstGeom prst="straightConnector1">
              <a:avLst/>
            </a:prstGeom>
            <a:ln w="762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233988" y="1593850"/>
            <a:ext cx="3675062" cy="4662488"/>
            <a:chOff x="5233779" y="1593776"/>
            <a:chExt cx="3675903" cy="4662562"/>
          </a:xfrm>
        </p:grpSpPr>
        <p:sp>
          <p:nvSpPr>
            <p:cNvPr id="5" name="Rectangle 4"/>
            <p:cNvSpPr/>
            <p:nvPr/>
          </p:nvSpPr>
          <p:spPr>
            <a:xfrm>
              <a:off x="5811761" y="3636921"/>
              <a:ext cx="1646614" cy="585796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8256" name="TextBox 3"/>
            <p:cNvSpPr txBox="1">
              <a:spLocks noChangeArrowheads="1"/>
            </p:cNvSpPr>
            <p:nvPr/>
          </p:nvSpPr>
          <p:spPr bwMode="auto">
            <a:xfrm>
              <a:off x="5233779" y="1593776"/>
              <a:ext cx="3609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67202F"/>
                </a:buClr>
                <a:buSzPct val="90000"/>
                <a:buFont typeface="Calibri" panose="020F0502020204030204" pitchFamily="34" charset="0"/>
                <a:buChar char="●"/>
                <a:defRPr sz="40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984807"/>
                </a:buClr>
                <a:buFont typeface="Calibri" panose="020F0502020204030204" pitchFamily="34" charset="0"/>
                <a:buChar char="−"/>
                <a:defRPr sz="36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215968"/>
                </a:buClr>
                <a:buSzPct val="120000"/>
                <a:buFont typeface="Calibri" panose="020F0502020204030204" pitchFamily="34" charset="0"/>
                <a:buChar char="▪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cs typeface="Arial" panose="020B0604020202020204" pitchFamily="34" charset="0"/>
                </a:rPr>
                <a:t>Grants and Scholarships*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037592" y="1993832"/>
              <a:ext cx="468419" cy="1643089"/>
            </a:xfrm>
            <a:prstGeom prst="straightConnector1">
              <a:avLst/>
            </a:prstGeom>
            <a:ln w="762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258" name="TextBox 10"/>
            <p:cNvSpPr txBox="1">
              <a:spLocks noChangeArrowheads="1"/>
            </p:cNvSpPr>
            <p:nvPr/>
          </p:nvSpPr>
          <p:spPr bwMode="auto">
            <a:xfrm>
              <a:off x="5493819" y="5856288"/>
              <a:ext cx="34158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67202F"/>
                </a:buClr>
                <a:buSzPct val="90000"/>
                <a:buFont typeface="Calibri" panose="020F0502020204030204" pitchFamily="34" charset="0"/>
                <a:buChar char="●"/>
                <a:defRPr sz="40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984807"/>
                </a:buClr>
                <a:buFont typeface="Calibri" panose="020F0502020204030204" pitchFamily="34" charset="0"/>
                <a:buChar char="−"/>
                <a:defRPr sz="36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215968"/>
                </a:buClr>
                <a:buSzPct val="120000"/>
                <a:buFont typeface="Calibri" panose="020F0502020204030204" pitchFamily="34" charset="0"/>
                <a:buChar char="▪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ts val="5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3333FF"/>
                  </a:solidFill>
                  <a:cs typeface="Arial" panose="020B0604020202020204" pitchFamily="34" charset="0"/>
                </a:rPr>
                <a:t>*Adjust if any portion taxable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347913" y="3636963"/>
            <a:ext cx="3463925" cy="1316037"/>
            <a:chOff x="2500747" y="3637292"/>
            <a:chExt cx="3463575" cy="1329244"/>
          </a:xfrm>
        </p:grpSpPr>
        <p:sp>
          <p:nvSpPr>
            <p:cNvPr id="8" name="Right Arrow 7"/>
            <p:cNvSpPr/>
            <p:nvPr/>
          </p:nvSpPr>
          <p:spPr>
            <a:xfrm>
              <a:off x="2500747" y="3980426"/>
              <a:ext cx="1744486" cy="484236"/>
            </a:xfrm>
            <a:prstGeom prst="rightArrow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 of Scope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91266" y="3637292"/>
              <a:ext cx="1673056" cy="132924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743200"/>
            <a:ext cx="312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cs typeface="Arial" panose="020B0604020202020204" pitchFamily="34" charset="0"/>
              </a:rPr>
              <a:t>or Amounts billed: 2</a:t>
            </a:r>
            <a:endParaRPr lang="en-US" altLang="en-US" sz="1800" b="0"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043238" y="2979738"/>
            <a:ext cx="938212" cy="0"/>
          </a:xfrm>
          <a:prstGeom prst="straightConnector1">
            <a:avLst/>
          </a:prstGeom>
          <a:ln w="76200">
            <a:solidFill>
              <a:srgbClr val="3333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1" name="TextBox 13"/>
          <p:cNvSpPr txBox="1">
            <a:spLocks noChangeArrowheads="1"/>
          </p:cNvSpPr>
          <p:nvPr/>
        </p:nvSpPr>
        <p:spPr bwMode="auto">
          <a:xfrm>
            <a:off x="6359525" y="2290763"/>
            <a:ext cx="6254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18CFBF-3E7F-4131-9CE1-AC2D5BF6ABA4}" type="slidenum">
              <a:rPr lang="en-US" altLang="en-US">
                <a:solidFill>
                  <a:srgbClr val="898989"/>
                </a:solidFill>
              </a:rPr>
              <a:pPr/>
              <a:t>133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Tuition Statement— </a:t>
            </a:r>
            <a:br>
              <a:rPr lang="en-US" altLang="en-US" smtClean="0"/>
            </a:br>
            <a:r>
              <a:rPr lang="en-US" altLang="en-US" smtClean="0"/>
              <a:t>Form 1098-T</a:t>
            </a:r>
            <a:endParaRPr lang="en-US" altLang="en-US" smtClean="0"/>
          </a:p>
        </p:txBody>
      </p:sp>
      <p:sp>
        <p:nvSpPr>
          <p:cNvPr id="139268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Amounts MUST be verified with taxpayer</a:t>
            </a:r>
          </a:p>
          <a:p>
            <a:pPr lvl="1"/>
            <a:r>
              <a:rPr lang="en-US" altLang="en-US" dirty="0" smtClean="0"/>
              <a:t>Best source is the student’s statement of account with the school</a:t>
            </a:r>
          </a:p>
          <a:p>
            <a:pPr lvl="1"/>
            <a:r>
              <a:rPr lang="en-US" altLang="en-US" dirty="0" smtClean="0"/>
              <a:t>Usually available on line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2968B3-8521-47D4-B0A4-58CEFA30AAEE}" type="slidenum">
              <a:rPr lang="en-US" altLang="en-US" smtClean="0"/>
              <a:pPr/>
              <a:t>134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Recovery of Prior Year’s Expenses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Expenses were claimed for either credit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May need to recapture part of all of credits received – </a:t>
            </a:r>
            <a:r>
              <a:rPr lang="en-US" altLang="en-US" dirty="0" smtClean="0">
                <a:solidFill>
                  <a:srgbClr val="3333FF"/>
                </a:solidFill>
              </a:rPr>
              <a:t>out of scope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Expenses were claimed as adjustment or deduction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May need to include recovery in income if tax benefit was received in prior year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40294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176338"/>
            <a:ext cx="144303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31B5E8A-01CE-4591-BEAB-63457EB05798}" type="slidenum">
              <a:rPr lang="en-US" altLang="en-US">
                <a:solidFill>
                  <a:srgbClr val="898989"/>
                </a:solidFill>
              </a:rPr>
              <a:pPr/>
              <a:t>135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of Education Benefits</a:t>
            </a:r>
            <a:endParaRPr lang="en-US" altLang="en-US" smtClean="0"/>
          </a:p>
        </p:txBody>
      </p:sp>
      <p:sp>
        <p:nvSpPr>
          <p:cNvPr id="13619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Complete federal and state returns prior to considering education expenses</a:t>
            </a:r>
          </a:p>
          <a:p>
            <a:r>
              <a:rPr lang="en-US" altLang="en-US" dirty="0" smtClean="0"/>
              <a:t>Education Credits</a:t>
            </a:r>
          </a:p>
          <a:p>
            <a:pPr lvl="1"/>
            <a:r>
              <a:rPr lang="en-US" altLang="en-US" dirty="0" smtClean="0"/>
              <a:t>American Opportunity—for 1st 4 years</a:t>
            </a:r>
          </a:p>
          <a:p>
            <a:pPr lvl="1"/>
            <a:r>
              <a:rPr lang="en-US" altLang="en-US" dirty="0" smtClean="0"/>
              <a:t>Lifetime Learning—for rest of your life</a:t>
            </a:r>
          </a:p>
          <a:p>
            <a:r>
              <a:rPr lang="en-US" altLang="en-US" dirty="0" smtClean="0"/>
              <a:t>Tuition and Fees Adjustment</a:t>
            </a:r>
          </a:p>
          <a:p>
            <a:pPr lvl="1"/>
            <a:r>
              <a:rPr lang="en-US" altLang="en-US" dirty="0" smtClean="0"/>
              <a:t>Reduces AGI</a:t>
            </a:r>
          </a:p>
          <a:p>
            <a:r>
              <a:rPr lang="en-US" altLang="en-US" dirty="0" smtClean="0"/>
              <a:t>Student can choose to pay tax on unrestricted grants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CBF2E4-DC7E-45B6-A01A-82270AD9E61E}" type="slidenum">
              <a:rPr lang="en-US" altLang="en-US" smtClean="0"/>
              <a:pPr/>
              <a:t>136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of Education Benefits</a:t>
            </a:r>
            <a:endParaRPr lang="en-US" altLang="en-US" smtClean="0"/>
          </a:p>
        </p:txBody>
      </p:sp>
      <p:sp>
        <p:nvSpPr>
          <p:cNvPr id="13619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Other ways to use education expenses</a:t>
            </a:r>
          </a:p>
          <a:p>
            <a:pPr lvl="1"/>
            <a:r>
              <a:rPr lang="en-US" altLang="en-US" dirty="0" smtClean="0"/>
              <a:t>Tax-free scholarship or grants</a:t>
            </a:r>
          </a:p>
          <a:p>
            <a:pPr lvl="1"/>
            <a:r>
              <a:rPr lang="en-US" altLang="en-US" dirty="0" smtClean="0"/>
              <a:t>Tax-free distribution from Education Savings Accounts</a:t>
            </a:r>
          </a:p>
          <a:p>
            <a:pPr lvl="1"/>
            <a:r>
              <a:rPr lang="en-US" altLang="en-US" dirty="0" smtClean="0"/>
              <a:t>Tax-free VA or employer education assistance</a:t>
            </a:r>
          </a:p>
          <a:p>
            <a:pPr lvl="1"/>
            <a:r>
              <a:rPr lang="en-US" altLang="en-US" dirty="0" smtClean="0"/>
              <a:t>Business Expense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A59E73-AF4A-4447-B1EB-7B44A1B864FE}" type="slidenum">
              <a:rPr lang="en-US" altLang="en-US" smtClean="0"/>
              <a:pPr/>
              <a:t>137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of Education Benefits</a:t>
            </a:r>
            <a:endParaRPr lang="en-US" altLang="en-US" smtClean="0"/>
          </a:p>
        </p:txBody>
      </p:sp>
      <p:sp>
        <p:nvSpPr>
          <p:cNvPr id="13721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Test different scenarios in TaxSlayer</a:t>
            </a:r>
          </a:p>
          <a:p>
            <a:r>
              <a:rPr lang="en-US" altLang="en-US" dirty="0" smtClean="0"/>
              <a:t>Let the taxpayer decide</a:t>
            </a:r>
          </a:p>
          <a:p>
            <a:pPr lvl="1"/>
            <a:r>
              <a:rPr lang="en-US" altLang="en-US" dirty="0" smtClean="0"/>
              <a:t>Where to claim expenses</a:t>
            </a:r>
          </a:p>
          <a:p>
            <a:pPr lvl="1"/>
            <a:r>
              <a:rPr lang="en-US" altLang="en-US" dirty="0" smtClean="0"/>
              <a:t>Whether to pay tax on scholarships</a:t>
            </a:r>
          </a:p>
          <a:p>
            <a:r>
              <a:rPr lang="en-US" altLang="en-US" dirty="0" smtClean="0"/>
              <a:t>Taxable scholarship goes on student’s return</a:t>
            </a:r>
          </a:p>
          <a:p>
            <a:r>
              <a:rPr lang="en-US" altLang="en-US" dirty="0" smtClean="0"/>
              <a:t>Credit or adjustment goes on parents’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9728C9C-178D-44BE-B2EE-3183C89ACCF7}" type="slidenum">
              <a:rPr lang="en-US" altLang="en-US" smtClean="0"/>
              <a:pPr/>
              <a:t>138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References—USE Tab J </a:t>
            </a:r>
            <a:endParaRPr lang="en-US" altLang="en-US" smtClean="0"/>
          </a:p>
        </p:txBody>
      </p:sp>
      <p:sp>
        <p:nvSpPr>
          <p:cNvPr id="14438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Pub 970 </a:t>
            </a:r>
          </a:p>
          <a:p>
            <a:r>
              <a:rPr lang="en-US" altLang="en-US" dirty="0" smtClean="0"/>
              <a:t>Pub 4012	Tab J		</a:t>
            </a:r>
          </a:p>
          <a:p>
            <a:r>
              <a:rPr lang="en-US" altLang="en-US" dirty="0" smtClean="0"/>
              <a:t>Form 1040	Lines 7, 34, 50, 68</a:t>
            </a:r>
            <a:br>
              <a:rPr lang="en-US" altLang="en-US" dirty="0" smtClean="0"/>
            </a:br>
            <a:r>
              <a:rPr lang="en-US" altLang="en-US" dirty="0" smtClean="0"/>
              <a:t>			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A and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C</a:t>
            </a:r>
          </a:p>
          <a:p>
            <a:r>
              <a:rPr lang="en-US" altLang="en-US" dirty="0" smtClean="0"/>
              <a:t>Pub 4491	Part 5 –Lesson 24 (NTTC Supplement)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8AFC5A7-2AF4-41D9-B754-D465CE726C11}" type="slidenum">
              <a:rPr lang="en-US" altLang="en-US" smtClean="0"/>
              <a:pPr/>
              <a:t>139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Grants and scholarships are different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smtClean="0"/>
              <a:t>BUT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Grants and scholarships have same tax treatment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smtClean="0"/>
              <a:t>SO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Words used interchangeably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altLang="en-US" smtClean="0"/>
          </a:p>
        </p:txBody>
      </p:sp>
      <p:pic>
        <p:nvPicPr>
          <p:cNvPr id="1638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9050"/>
            <a:ext cx="2014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00A872-9224-47A4-AC8E-8F268F686548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 4012 Pages J-2 and J-3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– TY2016</a:t>
            </a:r>
          </a:p>
        </p:txBody>
      </p:sp>
      <p:pic>
        <p:nvPicPr>
          <p:cNvPr id="14541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48"/>
          <a:stretch>
            <a:fillRect/>
          </a:stretch>
        </p:blipFill>
        <p:spPr>
          <a:xfrm>
            <a:off x="866775" y="1482725"/>
            <a:ext cx="7686675" cy="461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060950"/>
            <a:ext cx="2206625" cy="584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It’s all here!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B2AD1EA-4C64-473D-959D-FD08E80318AA}" type="slidenum">
              <a:rPr lang="en-US" altLang="en-US">
                <a:solidFill>
                  <a:srgbClr val="898989"/>
                </a:solidFill>
              </a:rPr>
              <a:pPr/>
              <a:t>140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Education Benefits</a:t>
            </a:r>
            <a:endParaRPr lang="en-US" altLang="en-US" sz="3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46438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46439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1464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A25EA23-C7F6-4185-969C-F61E4465456F}" type="slidenum">
              <a:rPr lang="en-US" altLang="en-US">
                <a:solidFill>
                  <a:srgbClr val="898989"/>
                </a:solidFill>
              </a:rPr>
              <a:pPr/>
              <a:t>141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Grants and Scholarships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54088" y="2133599"/>
            <a:ext cx="7543800" cy="410342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Not taxable nor reportable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sz="4100" dirty="0" smtClean="0"/>
              <a:t>IF</a:t>
            </a:r>
            <a:r>
              <a:rPr lang="en-US" altLang="en-US" dirty="0" smtClean="0"/>
              <a:t> spent on qualifying expenses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 smtClean="0"/>
              <a:t>Tuition and fees required for enrollment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 smtClean="0"/>
              <a:t>Required course-related books, supplies and equipment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altLang="en-US" dirty="0" smtClean="0"/>
              <a:t>AND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Student is a candidate for a degree* (including attendance at primary or secondary school)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altLang="en-US" sz="3100" spc="-90" dirty="0" smtClean="0"/>
              <a:t>*Degree always includes certificate or other credential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endParaRPr lang="en-US" altLang="en-US" dirty="0" smtClean="0"/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altLang="en-US" dirty="0" smtClean="0"/>
          </a:p>
        </p:txBody>
      </p:sp>
      <p:pic>
        <p:nvPicPr>
          <p:cNvPr id="17413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31750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B13843-D29A-44DA-8B2C-52AE183A9332}" type="slidenum">
              <a:rPr lang="en-US" altLang="en-US" smtClean="0">
                <a:solidFill>
                  <a:srgbClr val="898989"/>
                </a:solidFill>
              </a:rPr>
              <a:pPr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Grants and Scholarships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905000"/>
            <a:ext cx="7391400" cy="4495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Taxable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If spent on non-qualifying expenses, OR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Student is not a candidate for a degree*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Student determines which monies are spent for which expenses. More on this later.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sz="2600" spc="-90" dirty="0" smtClean="0"/>
              <a:t>*Degree always includes certificate or other credential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D4334D1-7E37-44C6-8DC9-7EC1FB1E9AEA}" type="slidenum">
              <a:rPr lang="en-US" altLang="en-US">
                <a:solidFill>
                  <a:srgbClr val="898989"/>
                </a:solidFill>
              </a:rPr>
              <a:pPr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Taxable Scholarships—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148388" y="2538413"/>
            <a:ext cx="2816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Select Other Income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5738813" y="4460875"/>
            <a:ext cx="3013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>
                <a:cs typeface="Arial" panose="020B0604020202020204" pitchFamily="34" charset="0"/>
              </a:rPr>
              <a:t>Student’s Tax Return</a:t>
            </a:r>
          </a:p>
        </p:txBody>
      </p:sp>
      <p:pic>
        <p:nvPicPr>
          <p:cNvPr id="19462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28600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47888"/>
            <a:ext cx="4476750" cy="407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743325" y="5265738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35500" y="2838450"/>
            <a:ext cx="2190750" cy="2568575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8229600" y="1752600"/>
            <a:ext cx="609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733FFA-7C1B-4FD7-A2B2-A66039081D61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Taxable Scholarships—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5738813" y="4460875"/>
            <a:ext cx="3013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>
                <a:cs typeface="Arial" panose="020B0604020202020204" pitchFamily="34" charset="0"/>
              </a:rPr>
              <a:t>Student’s Tax Return</a:t>
            </a:r>
          </a:p>
        </p:txBody>
      </p:sp>
      <p:pic>
        <p:nvPicPr>
          <p:cNvPr id="20485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28600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743325" y="5265738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0" y="1752600"/>
            <a:ext cx="609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C5F695-B25A-4B42-A841-771DBE6FCC35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195513"/>
            <a:ext cx="4383088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endCxn id="18" idx="6"/>
          </p:cNvCxnSpPr>
          <p:nvPr/>
        </p:nvCxnSpPr>
        <p:spPr>
          <a:xfrm flipH="1">
            <a:off x="5191125" y="2854325"/>
            <a:ext cx="1225550" cy="279400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5"/>
          <p:cNvSpPr txBox="1">
            <a:spLocks noChangeArrowheads="1"/>
          </p:cNvSpPr>
          <p:nvPr/>
        </p:nvSpPr>
        <p:spPr bwMode="auto">
          <a:xfrm>
            <a:off x="5722938" y="2538413"/>
            <a:ext cx="28384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Select Other Compensation</a:t>
            </a:r>
          </a:p>
        </p:txBody>
      </p:sp>
      <p:sp>
        <p:nvSpPr>
          <p:cNvPr id="18" name="Oval 17"/>
          <p:cNvSpPr/>
          <p:nvPr/>
        </p:nvSpPr>
        <p:spPr>
          <a:xfrm>
            <a:off x="3895725" y="2943225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Taxable Scholarships—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21508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28600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29600" y="1752600"/>
            <a:ext cx="609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D899D86-5C82-461E-89E5-16EA79566FC2}" type="slidenum">
              <a:rPr lang="en-US" altLang="en-US">
                <a:solidFill>
                  <a:srgbClr val="898989"/>
                </a:solidFill>
              </a:rPr>
              <a:pPr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  <p:cxnSp>
        <p:nvCxnSpPr>
          <p:cNvPr id="5" name="Straight Arrow Connector 4"/>
          <p:cNvCxnSpPr>
            <a:endCxn id="18" idx="6"/>
          </p:cNvCxnSpPr>
          <p:nvPr/>
        </p:nvCxnSpPr>
        <p:spPr>
          <a:xfrm flipH="1" flipV="1">
            <a:off x="5175250" y="2501900"/>
            <a:ext cx="1998663" cy="304800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5722938" y="2538413"/>
            <a:ext cx="2838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Select Scholarships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 and Grants</a:t>
            </a: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125663"/>
            <a:ext cx="4391025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879850" y="2311400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503738"/>
            <a:ext cx="4430712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endCxn id="19" idx="6"/>
          </p:cNvCxnSpPr>
          <p:nvPr/>
        </p:nvCxnSpPr>
        <p:spPr>
          <a:xfrm flipH="1">
            <a:off x="5106988" y="4697413"/>
            <a:ext cx="1466850" cy="180975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954713" y="4424363"/>
            <a:ext cx="2836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Enter taxable amount here</a:t>
            </a:r>
          </a:p>
        </p:txBody>
      </p:sp>
      <p:sp>
        <p:nvSpPr>
          <p:cNvPr id="19" name="Oval 18"/>
          <p:cNvSpPr/>
          <p:nvPr/>
        </p:nvSpPr>
        <p:spPr>
          <a:xfrm>
            <a:off x="3811588" y="4687888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Different Benefits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Congress has passed many different laws giving tax benefits for education.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Summarized in 4012, Pages J-2 and J-3.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Sometimes different benefits use the same words but have different definitions for them.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  <a:p>
            <a:pPr marL="350838" lvl="1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None/>
              <a:defRPr/>
            </a:pPr>
            <a:endParaRPr lang="en-US" altLang="en-US" smtClean="0"/>
          </a:p>
          <a:p>
            <a:pPr marL="350838" lvl="1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-11113"/>
            <a:ext cx="1665287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9AB9990-0A53-4EEE-9E59-3035DB5EF19C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Taxable Scholarships—</a:t>
            </a:r>
            <a:br>
              <a:rPr lang="en-US" altLang="en-US" smtClean="0"/>
            </a:br>
            <a:r>
              <a:rPr lang="en-US" altLang="en-US" smtClean="0"/>
              <a:t>Form 1040, Page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130675" y="1747838"/>
            <a:ext cx="41306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Taxable scholarship or grant income shows here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90788" y="2065338"/>
            <a:ext cx="2238375" cy="898525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086600" y="3200400"/>
            <a:ext cx="814388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422525" y="4645025"/>
            <a:ext cx="6308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and is included in here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en-US" altLang="en-US" sz="2800">
                <a:cs typeface="Arial" panose="020B0604020202020204" pitchFamily="34" charset="0"/>
              </a:rPr>
              <a:t>But is considered UNearned income for some calculations (e.g. EIC)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B142D9-8575-4986-B07D-31FC73D6A233}" type="slidenum">
              <a:rPr lang="en-US" altLang="en-US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25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8313"/>
            <a:ext cx="88598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5959475" y="3389313"/>
            <a:ext cx="1860550" cy="1514475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Grants and Scholarships Overview</a:t>
            </a:r>
            <a:endParaRPr lang="en-US" altLang="en-US" sz="3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4C88FB-A1DF-4BC0-94CB-9D1D7EC8ECCC}" type="slidenum">
              <a:rPr lang="en-US" altLang="en-US">
                <a:solidFill>
                  <a:srgbClr val="898989"/>
                </a:solidFill>
              </a:rPr>
              <a:pPr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315200" cy="37084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 of Education Credits </a:t>
            </a:r>
            <a:r>
              <a:rPr lang="en-US" altLang="en-US" sz="4000" i="1" smtClean="0"/>
              <a:t>Reduce Tax,</a:t>
            </a:r>
            <a:br>
              <a:rPr lang="en-US" altLang="en-US" sz="4000" i="1" smtClean="0"/>
            </a:br>
            <a:r>
              <a:rPr lang="en-US" altLang="en-US" sz="4000" i="1" smtClean="0"/>
              <a:t>Sometimes Refundable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914400" y="5122863"/>
            <a:ext cx="6232525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Pub 4012 – Page J-2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>
            <a:fillRect/>
          </a:stretch>
        </p:blipFill>
        <p:spPr bwMode="auto">
          <a:xfrm>
            <a:off x="701675" y="2479675"/>
            <a:ext cx="8031163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 4012 Page J-2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094645-37AA-45B4-A7FA-6A641FA84800}" type="slidenum">
              <a:rPr lang="en-US" altLang="en-US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228600" y="1463675"/>
            <a:ext cx="7132638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Find American Opportunity 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Lifetime Learning Credits on Page J-2 and J-3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7100" y="3451225"/>
            <a:ext cx="679450" cy="2625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6550" y="3451225"/>
            <a:ext cx="604838" cy="2625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5609" name="TextBox 1"/>
          <p:cNvSpPr txBox="1">
            <a:spLocks noChangeArrowheads="1"/>
          </p:cNvSpPr>
          <p:nvPr/>
        </p:nvSpPr>
        <p:spPr bwMode="auto">
          <a:xfrm>
            <a:off x="5010150" y="2571750"/>
            <a:ext cx="1009650" cy="276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lIns="0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Education Credits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Credits</a:t>
            </a:r>
          </a:p>
          <a:p>
            <a:pPr lvl="1" eaLnBrk="1" hangingPunct="1"/>
            <a:r>
              <a:rPr lang="en-US" altLang="en-US" smtClean="0"/>
              <a:t>American Opportunity—designed to cover first four years of college etc. </a:t>
            </a:r>
          </a:p>
          <a:p>
            <a:pPr lvl="1" eaLnBrk="1" hangingPunct="1"/>
            <a:r>
              <a:rPr lang="en-US" altLang="en-US" smtClean="0"/>
              <a:t>Lifetime Learning—designed to cover the rest of your life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E049D2-2FFD-4897-9DD4-51BC4AECF328}" type="slidenum">
              <a:rPr lang="en-US" altLang="en-US">
                <a:solidFill>
                  <a:srgbClr val="898989"/>
                </a:solidFill>
              </a:rPr>
              <a:pPr/>
              <a:t>24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Both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Student must be taxpayer, spouse, or dependent.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dirty="0" smtClean="0"/>
              <a:t>Student must not be claimed as dependent on another return.</a:t>
            </a:r>
          </a:p>
          <a:p>
            <a:pPr lvl="1" eaLnBrk="1" hangingPunct="1"/>
            <a:r>
              <a:rPr lang="en-US" altLang="en-US" dirty="0" smtClean="0"/>
              <a:t>If student can be claimed as a dependent but isn’t, he can take the nonrefundable credits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7054-D35C-4335-8FE7-C3302C2B219A}" type="slidenum">
              <a:rPr lang="en-US" altLang="en-US">
                <a:solidFill>
                  <a:srgbClr val="898989"/>
                </a:solidFill>
              </a:rPr>
              <a:pPr/>
              <a:t>25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7654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74638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Both Credits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Student must be enrolled at eligible post-secondary school.</a:t>
            </a:r>
          </a:p>
          <a:p>
            <a:r>
              <a:rPr lang="en-US" altLang="en-US" smtClean="0"/>
              <a:t>Taxpayer cannot file “Married Filing Separate.”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AB7F5B-D0B5-4A30-9841-61D716880E9D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28678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74638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Both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Taxpayer cannot treat spouse as nonresident alien.</a:t>
            </a:r>
          </a:p>
          <a:p>
            <a:pPr eaLnBrk="1" hangingPunct="1"/>
            <a:r>
              <a:rPr lang="en-US" altLang="en-US" smtClean="0"/>
              <a:t>Taxpayer’s AGI must be below limit for filing status.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2602888-0524-4228-A64E-2C04718677EB}" type="slidenum">
              <a:rPr lang="en-US" altLang="en-US">
                <a:solidFill>
                  <a:srgbClr val="898989"/>
                </a:solidFill>
              </a:rPr>
              <a:pPr/>
              <a:t>27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Qualified Expenses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Tuition and certain related expenses required for enrollment or attendance</a:t>
            </a:r>
          </a:p>
          <a:p>
            <a:pPr eaLnBrk="1" hangingPunct="1"/>
            <a:r>
              <a:rPr lang="en-US" altLang="en-US" smtClean="0"/>
              <a:t>Student activity fees paid to institution as condition of enrollment or attendance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AB4D87-5702-46A0-B531-A0BB5AA752D9}" type="slidenum">
              <a:rPr lang="en-US" altLang="en-US">
                <a:solidFill>
                  <a:srgbClr val="898989"/>
                </a:solidFill>
              </a:rPr>
              <a:pPr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442913" y="163513"/>
            <a:ext cx="1809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6629400" y="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Qualified Expenses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student is dependent, expenses paid by student considered paid by taxpayer.</a:t>
            </a:r>
          </a:p>
          <a:p>
            <a:pPr eaLnBrk="1" hangingPunct="1"/>
            <a:r>
              <a:rPr lang="en-US" altLang="en-US" smtClean="0"/>
              <a:t>Costs paid by 3rd party, treated as paid by student.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7732FF-9D76-4688-A59F-B4617A6887A4}" type="slidenum">
              <a:rPr lang="en-US" altLang="en-US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Definitions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“Qualified educational institution”</a:t>
            </a:r>
          </a:p>
          <a:p>
            <a:pPr lvl="1"/>
            <a:r>
              <a:rPr lang="en-US" altLang="en-US" dirty="0" smtClean="0"/>
              <a:t>ALWAYS means any accredited public, nonprofit, or private post-secondary institution eligible to participate in Dept. of Education student aid program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College or university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Technical, trade or vocational school</a:t>
            </a:r>
          </a:p>
          <a:p>
            <a:pPr lvl="1"/>
            <a:r>
              <a:rPr lang="en-US" altLang="en-US" dirty="0" smtClean="0"/>
              <a:t>See </a:t>
            </a:r>
            <a:r>
              <a:rPr lang="en-US" altLang="en-US" sz="2800" dirty="0" smtClean="0">
                <a:hlinkClick r:id="rId3"/>
              </a:rPr>
              <a:t>https://fafsa.ed.gov/FAFSA/app/schoolSearch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BA06A24-2D00-42E8-822A-BBA9E5D056EB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12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-11113"/>
            <a:ext cx="1665287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Qualified Expenses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Expenses paid in 2016 for academic period beginning 2016 or first 3 months of 2017.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40569EF-9B3B-4D40-B39A-83F3FFE80E1E}" type="slidenum">
              <a:rPr lang="en-US" altLang="en-US">
                <a:solidFill>
                  <a:srgbClr val="898989"/>
                </a:solidFill>
              </a:rPr>
              <a:pPr/>
              <a:t>30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Each Credit Has Different Rules – See Pub 4012 Tab J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8D638E-04FA-446C-A25C-7BA6359E610D}" type="slidenum">
              <a:rPr lang="en-US" altLang="en-US">
                <a:solidFill>
                  <a:srgbClr val="898989"/>
                </a:solidFill>
              </a:rPr>
              <a:pPr/>
              <a:t>31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4175"/>
            <a:ext cx="726281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133600"/>
            <a:ext cx="2914650" cy="584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Turn to Page J-5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4113" y="3768725"/>
            <a:ext cx="2133600" cy="249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American Opportunity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55638" y="1944688"/>
            <a:ext cx="784225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Credit worth up to $2,500 per student</a:t>
            </a:r>
          </a:p>
          <a:p>
            <a:pPr lvl="1" eaLnBrk="1" hangingPunct="1">
              <a:defRPr/>
            </a:pPr>
            <a:r>
              <a:rPr lang="en-US" altLang="en-US" dirty="0" smtClean="0"/>
              <a:t>100% of first $2,000 of expenses</a:t>
            </a:r>
          </a:p>
          <a:p>
            <a:pPr lvl="1" eaLnBrk="1" hangingPunct="1">
              <a:defRPr/>
            </a:pPr>
            <a:r>
              <a:rPr lang="en-US" altLang="en-US" dirty="0" smtClean="0"/>
              <a:t>25% of second $2,000 of expenses</a:t>
            </a:r>
          </a:p>
          <a:p>
            <a:pPr lvl="1" eaLnBrk="1" hangingPunct="1">
              <a:defRPr/>
            </a:pPr>
            <a:r>
              <a:rPr lang="en-US" altLang="en-US" dirty="0" smtClean="0"/>
              <a:t>Generally 40% refundable*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 typeface="Calibri" panose="020F0502020204030204" pitchFamily="34" charset="0"/>
              <a:buNone/>
              <a:defRPr/>
            </a:pPr>
            <a:r>
              <a:rPr lang="en-US" altLang="en-US" sz="3200" dirty="0" smtClean="0"/>
              <a:t>*Not refundable if student under age 24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 and meets certain requirements (Page J-10)</a:t>
            </a:r>
          </a:p>
          <a:p>
            <a:pPr lvl="1" eaLnBrk="1" hangingPunct="1"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8BBA531-1DDC-424F-811B-739D93ECC0AA}" type="slidenum">
              <a:rPr lang="en-US" altLang="en-US">
                <a:solidFill>
                  <a:srgbClr val="898989"/>
                </a:solidFill>
              </a:rPr>
              <a:pPr/>
              <a:t>32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American Opportunity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41363" y="2133600"/>
            <a:ext cx="7756525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en-US" dirty="0" smtClean="0"/>
              <a:t>Can be taken only four tax years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en-US" dirty="0" smtClean="0"/>
              <a:t>First four years of academic credit after high school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en-US" dirty="0" smtClean="0"/>
              <a:t>Student is a candidate for a degree*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*</a:t>
            </a:r>
            <a:r>
              <a:rPr lang="en-US" altLang="en-US" sz="3600" dirty="0" smtClean="0"/>
              <a:t>Includes certificate or other credential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1B6F7D1-9C90-41D8-A504-35E490BBEF19}" type="slidenum">
              <a:rPr lang="en-US" altLang="en-US">
                <a:solidFill>
                  <a:srgbClr val="898989"/>
                </a:solidFill>
              </a:rPr>
              <a:pPr/>
              <a:t>33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American Opportunity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Minimum of half-time workload as set by school for at least one term</a:t>
            </a:r>
          </a:p>
          <a:p>
            <a:pPr eaLnBrk="1" hangingPunct="1"/>
            <a:r>
              <a:rPr lang="en-US" altLang="en-US" smtClean="0"/>
              <a:t>No felony drug convictions</a:t>
            </a:r>
          </a:p>
          <a:p>
            <a:pPr eaLnBrk="1" hangingPunct="1"/>
            <a:r>
              <a:rPr lang="en-US" altLang="en-US" smtClean="0"/>
              <a:t>Phased out for AGI greater then $80,000 ($160,000 if MFJ)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DCC3481-1752-4BF8-91B3-F2375F755A63}" type="slidenum">
              <a:rPr lang="en-US" altLang="en-US">
                <a:solidFill>
                  <a:srgbClr val="898989"/>
                </a:solidFill>
              </a:rPr>
              <a:pPr/>
              <a:t>34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American Opportunity Credit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Qualified expenses include course-related books, supplies and equipment (a computer if required by institution)</a:t>
            </a:r>
          </a:p>
          <a:p>
            <a:pPr lvl="1"/>
            <a:r>
              <a:rPr lang="en-US" altLang="en-US" smtClean="0"/>
              <a:t>Can be purchased anywhere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3420EB1-BFC7-44A6-9DBD-36D22357F81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Lifetime Learning Credit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Credit worth up to $2,000 per RETURN</a:t>
            </a:r>
          </a:p>
          <a:p>
            <a:pPr lvl="1"/>
            <a:r>
              <a:rPr lang="en-US" altLang="en-US" smtClean="0"/>
              <a:t>20% of first $10,000 of expenses</a:t>
            </a:r>
          </a:p>
          <a:p>
            <a:pPr lvl="1"/>
            <a:r>
              <a:rPr lang="en-US" altLang="en-US" smtClean="0"/>
              <a:t>Not a refundable credit</a:t>
            </a:r>
          </a:p>
          <a:p>
            <a:r>
              <a:rPr lang="en-US" altLang="en-US" smtClean="0"/>
              <a:t>Felony drug conviction not a  disqualifier</a:t>
            </a:r>
          </a:p>
          <a:p>
            <a:pPr lvl="1"/>
            <a:endParaRPr lang="en-US" altLang="en-US" smtClean="0"/>
          </a:p>
          <a:p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5ABE86-3E34-4057-B8EB-93438BC18DE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Lifetime Learning Credit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No limit on number of years</a:t>
            </a:r>
          </a:p>
          <a:p>
            <a:r>
              <a:rPr lang="en-US" altLang="en-US" smtClean="0"/>
              <a:t>No minimum amount of course workload</a:t>
            </a:r>
          </a:p>
          <a:p>
            <a:r>
              <a:rPr lang="en-US" altLang="en-US" smtClean="0"/>
              <a:t>Not required to pursue a degree</a:t>
            </a:r>
          </a:p>
          <a:p>
            <a:pPr lvl="1"/>
            <a:r>
              <a:rPr lang="en-US" altLang="en-US" smtClean="0"/>
              <a:t>If not toward a degree, must be to acquire or improve job skills</a:t>
            </a:r>
          </a:p>
          <a:p>
            <a:endParaRPr lang="en-US" altLang="en-US" smtClean="0"/>
          </a:p>
          <a:p>
            <a:pPr lvl="1"/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82792F-4A66-43A0-AEFA-760DA2888CD5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Lifetime Learning Credit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Qualified expenses include tuition and fees only (books only if MUST be purchased from school as a condition of enrollment)</a:t>
            </a:r>
          </a:p>
          <a:p>
            <a:r>
              <a:rPr lang="en-US" altLang="en-US" dirty="0" smtClean="0"/>
              <a:t>Phased out for AGI greater than $55,000 ($110,000 if MFJ)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067355-A10A-483E-B496-14AF005DF526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Credit—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5154613" y="25384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From Credits menu select Education Credits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5407025" y="4081463"/>
            <a:ext cx="3344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>
                <a:cs typeface="Arial" panose="020B0604020202020204" pitchFamily="34" charset="0"/>
              </a:rPr>
              <a:t>Parents’ Tax Return (if student is a dependent)</a:t>
            </a:r>
          </a:p>
        </p:txBody>
      </p:sp>
      <p:pic>
        <p:nvPicPr>
          <p:cNvPr id="41990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747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12" idx="6"/>
          </p:cNvCxnSpPr>
          <p:nvPr/>
        </p:nvCxnSpPr>
        <p:spPr>
          <a:xfrm flipH="1" flipV="1">
            <a:off x="4770438" y="2792413"/>
            <a:ext cx="1189037" cy="30162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BDFD81-CA4D-4E3E-B3F8-883093B02DE2}" type="slidenum">
              <a:rPr lang="en-US" altLang="en-US">
                <a:solidFill>
                  <a:srgbClr val="898989"/>
                </a:solidFill>
              </a:rPr>
              <a:pPr/>
              <a:t>39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74838"/>
            <a:ext cx="3827462" cy="435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475038" y="2601913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Definitions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“Candidate for a degree”</a:t>
            </a:r>
          </a:p>
          <a:p>
            <a:pPr lvl="1"/>
            <a:r>
              <a:rPr lang="en-US" altLang="en-US" dirty="0" smtClean="0"/>
              <a:t>ALWAYS includes anyone working toward a degree, certificate or recognized credential (e.g. cosmetology license, commercial drivers license)</a:t>
            </a:r>
          </a:p>
          <a:p>
            <a:pPr lvl="1"/>
            <a:r>
              <a:rPr lang="en-US" altLang="en-US" dirty="0" smtClean="0"/>
              <a:t>Sometimes includes primary or secondary school student</a:t>
            </a:r>
          </a:p>
          <a:p>
            <a:pPr lvl="1"/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5416D7-201B-42DD-B618-85008AE5A0B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Credit—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43012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90588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12" idx="6"/>
          </p:cNvCxnSpPr>
          <p:nvPr/>
        </p:nvCxnSpPr>
        <p:spPr>
          <a:xfrm flipH="1" flipV="1">
            <a:off x="4770438" y="2792413"/>
            <a:ext cx="1189037" cy="30162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FEEC2D-2B8F-4BCF-9A94-5AAADB3BC656}" type="slidenum">
              <a:rPr lang="en-US" altLang="en-US">
                <a:solidFill>
                  <a:srgbClr val="898989"/>
                </a:solidFill>
              </a:rPr>
              <a:pPr/>
              <a:t>40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5038" y="2601913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576513"/>
            <a:ext cx="5848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5"/>
          <p:cNvSpPr txBox="1">
            <a:spLocks noChangeArrowheads="1"/>
          </p:cNvSpPr>
          <p:nvPr/>
        </p:nvSpPr>
        <p:spPr bwMode="auto">
          <a:xfrm>
            <a:off x="1624013" y="1892300"/>
            <a:ext cx="381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Select the student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773863" y="4187825"/>
            <a:ext cx="2370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and the credit or adjustment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54650" y="2190750"/>
            <a:ext cx="457200" cy="884238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91225" y="3705225"/>
            <a:ext cx="835025" cy="755650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Credit—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B31D7F4-7AF6-46F5-9030-DB72A5F07347}" type="slidenum">
              <a:rPr lang="en-US" altLang="en-US">
                <a:solidFill>
                  <a:srgbClr val="898989"/>
                </a:solidFill>
              </a:rPr>
              <a:pPr/>
              <a:t>41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74838"/>
            <a:ext cx="3827462" cy="435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852613"/>
            <a:ext cx="5695950" cy="447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040" name="TextBox 5"/>
          <p:cNvSpPr txBox="1">
            <a:spLocks noChangeArrowheads="1"/>
          </p:cNvSpPr>
          <p:nvPr/>
        </p:nvSpPr>
        <p:spPr bwMode="auto">
          <a:xfrm>
            <a:off x="6116638" y="1970088"/>
            <a:ext cx="2817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  <a:cs typeface="Arial" panose="020B0604020202020204" pitchFamily="34" charset="0"/>
              </a:rPr>
              <a:t>Enter qualified expenses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959475" y="2144713"/>
            <a:ext cx="630238" cy="109537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987925" y="3227388"/>
            <a:ext cx="327342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Enter information from Form 1098-T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78263" y="3468688"/>
            <a:ext cx="1460500" cy="25400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5127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9699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14271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1884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Credit—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pic>
        <p:nvPicPr>
          <p:cNvPr id="44045" name="Picture 9" descr="cid:image007.png@01CEAD7B.7EC49C4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747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Credit—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DEBB8B-75B3-4266-91B3-33529ED6255F}" type="slidenum">
              <a:rPr lang="en-US" altLang="en-US">
                <a:solidFill>
                  <a:srgbClr val="898989"/>
                </a:solidFill>
              </a:rPr>
              <a:pPr/>
              <a:t>42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630238" y="1844675"/>
            <a:ext cx="783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If you answer the first question “No,”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605588" y="2854325"/>
            <a:ext cx="2222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  <a:cs typeface="Arial" panose="020B0604020202020204" pitchFamily="34" charset="0"/>
              </a:rPr>
              <a:t>…you will be asked additional questions for  the American opportunity credit.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78263" y="3468688"/>
            <a:ext cx="1460500" cy="25400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954338"/>
            <a:ext cx="5802313" cy="2170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754688" y="2160588"/>
            <a:ext cx="520700" cy="898525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5127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9699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14271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1884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Credit—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pic>
        <p:nvPicPr>
          <p:cNvPr id="45068" name="Picture 9" descr="cid:image007.png@01CEAD7B.7EC49C4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747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935" y="5397920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If you wish to use LLC, answer “Yes.”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Claim the Credit	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TaxSlayer </a:t>
            </a:r>
          </a:p>
          <a:p>
            <a:pPr lvl="1"/>
            <a:r>
              <a:rPr lang="en-US" altLang="en-US" dirty="0" smtClean="0"/>
              <a:t>Prepares Form 8863</a:t>
            </a:r>
          </a:p>
          <a:p>
            <a:pPr lvl="1"/>
            <a:r>
              <a:rPr lang="en-US" altLang="en-US" dirty="0" smtClean="0"/>
              <a:t>Carries nonrefundable Education Credits to 1040 Line 50</a:t>
            </a:r>
          </a:p>
          <a:p>
            <a:pPr lvl="1"/>
            <a:r>
              <a:rPr lang="en-US" altLang="en-US" dirty="0" smtClean="0"/>
              <a:t>Carries refundable Education Credits to 1040 Line 68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A28D89-3B82-4799-A3C7-8EEC9571A393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555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5127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9699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14271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1884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Credit—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775450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6088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0646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 8863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6452CB1-B705-46C9-97A0-9F2CCCBAA6EE}" type="slidenum">
              <a:rPr lang="en-US" altLang="en-US">
                <a:solidFill>
                  <a:srgbClr val="898989"/>
                </a:solidFill>
              </a:rPr>
              <a:pPr/>
              <a:t>44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7109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188" y="1309688"/>
            <a:ext cx="6305550" cy="489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Education Credits Overview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B0A826B-34DA-4092-9DCF-53E42124F01E}" type="slidenum">
              <a:rPr lang="en-US" altLang="en-US">
                <a:solidFill>
                  <a:srgbClr val="898989"/>
                </a:solidFill>
              </a:rPr>
              <a:pPr/>
              <a:t>45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481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Overview of </a:t>
            </a:r>
            <a:br>
              <a:rPr lang="en-US" altLang="en-US" smtClean="0"/>
            </a:br>
            <a:r>
              <a:rPr lang="en-US" altLang="en-US" smtClean="0"/>
              <a:t>Tuition and Fees</a:t>
            </a:r>
            <a:br>
              <a:rPr lang="en-US" altLang="en-US" smtClean="0"/>
            </a:br>
            <a:r>
              <a:rPr lang="en-US" altLang="en-US" smtClean="0"/>
              <a:t>Adjustment</a:t>
            </a:r>
            <a:br>
              <a:rPr lang="en-US" altLang="en-US" smtClean="0"/>
            </a:br>
            <a:r>
              <a:rPr lang="en-US" altLang="en-US" smtClean="0"/>
              <a:t>Reduces AGI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91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Pub 4012 Page J-4</a:t>
            </a:r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>
            <a:fillRect/>
          </a:stretch>
        </p:blipFill>
        <p:spPr bwMode="auto">
          <a:xfrm>
            <a:off x="701675" y="2493323"/>
            <a:ext cx="8031163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 4012 Page J-2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DAC5DD-D402-4DA9-A772-01493468C8E0}" type="slidenum">
              <a:rPr lang="en-US" altLang="en-US">
                <a:solidFill>
                  <a:srgbClr val="898989"/>
                </a:solidFill>
              </a:rPr>
              <a:pPr/>
              <a:t>47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315913" y="1536700"/>
            <a:ext cx="8237537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Find Tuition and Fees Adjustment on Pages J-2 and J-3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3451225"/>
            <a:ext cx="633413" cy="2698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0184" name="TextBox 1"/>
          <p:cNvSpPr txBox="1">
            <a:spLocks noChangeArrowheads="1"/>
          </p:cNvSpPr>
          <p:nvPr/>
        </p:nvSpPr>
        <p:spPr bwMode="auto">
          <a:xfrm>
            <a:off x="4992688" y="2541588"/>
            <a:ext cx="1652587" cy="339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cs typeface="Arial" panose="020B0604020202020204" pitchFamily="34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T&amp;F Adjustment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Student must be taxpayer, spouse, or dependent.</a:t>
            </a:r>
          </a:p>
          <a:p>
            <a:r>
              <a:rPr lang="en-US" altLang="en-US" dirty="0" smtClean="0"/>
              <a:t>Student must not be claimed as dependent on another return.</a:t>
            </a:r>
          </a:p>
          <a:p>
            <a:pPr lvl="1"/>
            <a:r>
              <a:rPr lang="en-US" altLang="en-US" dirty="0" smtClean="0"/>
              <a:t>If student can be claimed as a dependent but isn’t, he can NOT take adjustment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D89DEBE-48D5-4AE0-AE1E-1A1B24923DC0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51206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211138"/>
            <a:ext cx="1084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T&amp;F Adjustment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Student must be enrolled at eligible post-secondary school.</a:t>
            </a:r>
          </a:p>
          <a:p>
            <a:r>
              <a:rPr lang="en-US" altLang="en-US" smtClean="0"/>
              <a:t>Taxpayer cannot file “Married Filing Separate.”</a:t>
            </a:r>
          </a:p>
          <a:p>
            <a:r>
              <a:rPr lang="en-US" altLang="en-US" smtClean="0"/>
              <a:t>Taxpayer cannot treat spouse as nonresident alien.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F36535F-1C54-432A-8211-E8C8905CF9CC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Definitions</a:t>
            </a:r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“Qualifying Expenses”</a:t>
            </a:r>
          </a:p>
          <a:p>
            <a:pPr lvl="1"/>
            <a:r>
              <a:rPr lang="en-US" altLang="en-US" smtClean="0"/>
              <a:t>ALWAYS includes tuition and fees that must be paid to the school as a condition of enrollment</a:t>
            </a:r>
          </a:p>
          <a:p>
            <a:pPr lvl="1"/>
            <a:r>
              <a:rPr lang="en-US" altLang="en-US" smtClean="0"/>
              <a:t>Sometimes includes other expenses (See J-2)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1358689-A4E8-4EF7-89BA-C937FF7285D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17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-11113"/>
            <a:ext cx="1665287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T&amp;F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Taxpayer’s AGI must be below limit for filing status.</a:t>
            </a:r>
          </a:p>
          <a:p>
            <a:pPr lvl="1" eaLnBrk="1" hangingPunct="1">
              <a:defRPr/>
            </a:pPr>
            <a:r>
              <a:rPr lang="en-US" altLang="en-US" dirty="0" smtClean="0"/>
              <a:t>MFJ:           $160,000</a:t>
            </a:r>
          </a:p>
          <a:p>
            <a:pPr lvl="1" eaLnBrk="1" hangingPunct="1">
              <a:defRPr/>
            </a:pPr>
            <a:r>
              <a:rPr lang="en-US" altLang="en-US" dirty="0" smtClean="0"/>
              <a:t>All others: $  80,000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09A5E4-E675-4E36-98A1-BCD2A7AAFFE1}" type="slidenum">
              <a:rPr lang="en-US" altLang="en-US">
                <a:solidFill>
                  <a:srgbClr val="898989"/>
                </a:solidFill>
              </a:rPr>
              <a:pPr/>
              <a:t>50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Qualified Expenses</a:t>
            </a:r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Includes tuition and fees that must be paid to the school as a condition of enrollment</a:t>
            </a:r>
          </a:p>
          <a:p>
            <a:r>
              <a:rPr lang="en-US" altLang="en-US" dirty="0" smtClean="0"/>
              <a:t>Includes books and supplies ONLY if they MUST be purchased from the school as a condition of enrollment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ED5945E-9B0D-44F1-B4DC-5159BFB10F62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Qualified Expenses</a:t>
            </a:r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If student is dependent, expenses paid by student NOT considered paid by taxpayer. </a:t>
            </a:r>
          </a:p>
          <a:p>
            <a:r>
              <a:rPr lang="en-US" altLang="en-US" smtClean="0"/>
              <a:t>Costs paid by 3rd party, treated as paid by student.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85B49DE-AD96-4DB2-87A4-2BD6FDA86A10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T&amp;F Adjustment—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154613" y="25384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From Credits menu select Education Credits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5407025" y="4081463"/>
            <a:ext cx="3344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>
                <a:cs typeface="Arial" panose="020B0604020202020204" pitchFamily="34" charset="0"/>
              </a:rPr>
              <a:t>Parents’ Tax Return (if student is a dependent)</a:t>
            </a:r>
          </a:p>
        </p:txBody>
      </p:sp>
      <p:pic>
        <p:nvPicPr>
          <p:cNvPr id="56326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747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12" idx="6"/>
          </p:cNvCxnSpPr>
          <p:nvPr/>
        </p:nvCxnSpPr>
        <p:spPr>
          <a:xfrm flipH="1" flipV="1">
            <a:off x="4770438" y="2792413"/>
            <a:ext cx="1189037" cy="30162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61F2446-AFDA-4CD3-904E-4CB502C5E45D}" type="slidenum">
              <a:rPr lang="en-US" altLang="en-US">
                <a:solidFill>
                  <a:srgbClr val="898989"/>
                </a:solidFill>
              </a:rPr>
              <a:pPr/>
              <a:t>53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63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74838"/>
            <a:ext cx="3827462" cy="435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475038" y="2601913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Claim the T&amp;F Adjustment—</a:t>
            </a:r>
            <a:br>
              <a:rPr lang="en-US" altLang="en-US" dirty="0" smtClean="0"/>
            </a:br>
            <a:r>
              <a:rPr lang="en-US" altLang="en-US" dirty="0" smtClean="0"/>
              <a:t>In TaxSlayer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57348" name="Picture 9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90588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12" idx="6"/>
          </p:cNvCxnSpPr>
          <p:nvPr/>
        </p:nvCxnSpPr>
        <p:spPr>
          <a:xfrm flipH="1" flipV="1">
            <a:off x="4770438" y="2792413"/>
            <a:ext cx="1189037" cy="30162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2308BB-BC12-42F9-9E51-11275CD782E9}" type="slidenum">
              <a:rPr lang="en-US" altLang="en-US">
                <a:solidFill>
                  <a:srgbClr val="898989"/>
                </a:solidFill>
              </a:rPr>
              <a:pPr/>
              <a:t>54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5038" y="2601913"/>
            <a:ext cx="1295400" cy="381000"/>
          </a:xfrm>
          <a:prstGeom prst="ellipse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573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576513"/>
            <a:ext cx="5848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Box 5"/>
          <p:cNvSpPr txBox="1">
            <a:spLocks noChangeArrowheads="1"/>
          </p:cNvSpPr>
          <p:nvPr/>
        </p:nvSpPr>
        <p:spPr bwMode="auto">
          <a:xfrm>
            <a:off x="1624013" y="1892300"/>
            <a:ext cx="381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Select the student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773863" y="3573463"/>
            <a:ext cx="2370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and the adjustment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54650" y="2190750"/>
            <a:ext cx="457200" cy="884238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353175" y="3894138"/>
            <a:ext cx="835025" cy="173037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773863" y="4703763"/>
            <a:ext cx="2370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Enter the expenses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70525" y="4981575"/>
            <a:ext cx="2081213" cy="142875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0"/>
            <a:ext cx="9144000" cy="49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5837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2" y="947738"/>
            <a:ext cx="8595360" cy="52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4622800"/>
            <a:ext cx="2819400" cy="13843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TaxSlayer completes Form 8917.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237413" y="77788"/>
            <a:ext cx="762000" cy="784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8376" name="TextBox 5"/>
          <p:cNvSpPr txBox="1">
            <a:spLocks noChangeArrowheads="1"/>
          </p:cNvSpPr>
          <p:nvPr/>
        </p:nvSpPr>
        <p:spPr bwMode="auto">
          <a:xfrm>
            <a:off x="622300" y="157163"/>
            <a:ext cx="2819400" cy="52387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cs typeface="Arial" panose="020B0604020202020204" pitchFamily="34" charset="0"/>
              </a:rPr>
              <a:t>The Tax Form</a:t>
            </a:r>
          </a:p>
        </p:txBody>
      </p:sp>
      <p:sp>
        <p:nvSpPr>
          <p:cNvPr id="58377" name="TextBox 2"/>
          <p:cNvSpPr txBox="1">
            <a:spLocks noChangeArrowheads="1"/>
          </p:cNvSpPr>
          <p:nvPr/>
        </p:nvSpPr>
        <p:spPr bwMode="auto">
          <a:xfrm>
            <a:off x="8040688" y="1171575"/>
            <a:ext cx="563562" cy="4206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3F585E-32EE-4F2D-9893-21832D9B8BEE}" type="slidenum">
              <a:rPr lang="en-US" altLang="en-US">
                <a:solidFill>
                  <a:srgbClr val="898989"/>
                </a:solidFill>
              </a:rPr>
              <a:pPr/>
              <a:t>55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Tuition and Fees Adjustment Overview</a:t>
            </a:r>
            <a:endParaRPr lang="en-US" altLang="en-US" sz="3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594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97A609-5468-4D6F-B510-B7571D440993}" type="slidenum">
              <a:rPr lang="en-US" altLang="en-US">
                <a:solidFill>
                  <a:srgbClr val="898989"/>
                </a:solidFill>
              </a:rPr>
              <a:pPr/>
              <a:t>56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914399" y="838200"/>
            <a:ext cx="7820167" cy="2593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Overview of Business Deductions </a:t>
            </a:r>
            <a:br>
              <a:rPr lang="en-US" altLang="en-US" dirty="0" smtClean="0"/>
            </a:br>
            <a:r>
              <a:rPr lang="en-US" altLang="en-US" dirty="0"/>
              <a:t>f</a:t>
            </a:r>
            <a:r>
              <a:rPr lang="en-US" altLang="en-US" dirty="0" smtClean="0"/>
              <a:t>or Education Expenses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1813"/>
            <a:ext cx="7010400" cy="18367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/>
              <a:t>Schedule A—Employee  Schedule C—Self-employed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>
            <a:fillRect/>
          </a:stretch>
        </p:blipFill>
        <p:spPr bwMode="auto">
          <a:xfrm>
            <a:off x="701675" y="2479675"/>
            <a:ext cx="8031163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 4012 Page J-2</a:t>
            </a:r>
          </a:p>
        </p:txBody>
      </p:sp>
      <p:sp>
        <p:nvSpPr>
          <p:cNvPr id="61444" name="TextBox 41"/>
          <p:cNvSpPr txBox="1">
            <a:spLocks noChangeArrowheads="1"/>
          </p:cNvSpPr>
          <p:nvPr/>
        </p:nvSpPr>
        <p:spPr bwMode="auto">
          <a:xfrm>
            <a:off x="582613" y="1458913"/>
            <a:ext cx="7970837" cy="9540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Find Business deduction for work-related education on pages J-2 and J-3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04C2CB-DC33-4A64-B978-1F2A6C0B0095}" type="slidenum">
              <a:rPr lang="en-US" altLang="en-US">
                <a:solidFill>
                  <a:srgbClr val="898989"/>
                </a:solidFill>
              </a:rPr>
              <a:pPr/>
              <a:t>58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9875" y="3436938"/>
            <a:ext cx="679450" cy="274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1448" name="TextBox 1"/>
          <p:cNvSpPr txBox="1">
            <a:spLocks noChangeArrowheads="1"/>
          </p:cNvSpPr>
          <p:nvPr/>
        </p:nvSpPr>
        <p:spPr bwMode="auto">
          <a:xfrm>
            <a:off x="5010150" y="2552700"/>
            <a:ext cx="1028700" cy="307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cs typeface="Arial" panose="020B0604020202020204" pitchFamily="34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Business Deduction</a:t>
            </a:r>
            <a:endParaRPr lang="en-US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Required by your employer or the law to keep current position, OR</a:t>
            </a:r>
          </a:p>
          <a:p>
            <a:r>
              <a:rPr lang="en-US" altLang="en-US" dirty="0" smtClean="0"/>
              <a:t>Maintains or improves skills needed in present work.</a:t>
            </a:r>
          </a:p>
          <a:p>
            <a:r>
              <a:rPr lang="en-US" altLang="en-US" dirty="0" smtClean="0"/>
              <a:t>Cannot be part of a program of study that qualifies you for new trade or business.</a:t>
            </a:r>
          </a:p>
          <a:p>
            <a:r>
              <a:rPr lang="en-US" altLang="en-US" dirty="0" smtClean="0"/>
              <a:t>Cannot be required to meet minimum standards for current position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711144-71AE-4C54-9211-8B34D4BB95A4}" type="slidenum">
              <a:rPr lang="en-US" altLang="en-US" smtClean="0"/>
              <a:pPr/>
              <a:t>59</a:t>
            </a:fld>
            <a:endParaRPr lang="en-US" altLang="en-US"/>
          </a:p>
        </p:txBody>
      </p:sp>
      <p:pic>
        <p:nvPicPr>
          <p:cNvPr id="62469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22238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Non-Qualifying Expenses</a:t>
            </a:r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ALWAYS exclude insurance, medical expenses (including student health fees), parking fees</a:t>
            </a:r>
          </a:p>
          <a:p>
            <a:r>
              <a:rPr lang="en-US" altLang="en-US" dirty="0" smtClean="0"/>
              <a:t>USUALLY exclude room and board and transportation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4678C2-14C0-45DC-90C1-5E7973C532D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197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914400"/>
            <a:ext cx="1084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Qualifying Expenses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Tuition and fees that must be paid to the school as a condition of enrollment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Course-related books, supplies and equipment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Travel Expenses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416992-4F37-4B2E-86E1-1F550B3A6695}" type="slidenum">
              <a:rPr lang="en-US" altLang="en-US">
                <a:solidFill>
                  <a:srgbClr val="898989"/>
                </a:solidFill>
              </a:rPr>
              <a:pPr/>
              <a:t>60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 A—Employee Business Expense</a:t>
            </a:r>
            <a:endParaRPr lang="en-US" dirty="0"/>
          </a:p>
        </p:txBody>
      </p:sp>
      <p:sp>
        <p:nvSpPr>
          <p:cNvPr id="64518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From Itemized Deductions menu, select Unreimbursed Employee Business Expense</a:t>
            </a:r>
          </a:p>
          <a:p>
            <a:r>
              <a:rPr lang="en-US" altLang="en-US" smtClean="0"/>
              <a:t>Select Add/Edit Unreimbursed Employee Expenses that are not listed above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3B356EA-075A-4F16-B656-291D62360196}" type="slidenum">
              <a:rPr lang="en-US" altLang="en-US" smtClean="0"/>
              <a:pPr/>
              <a:t>61</a:t>
            </a:fld>
            <a:endParaRPr lang="en-US" altLang="en-US"/>
          </a:p>
        </p:txBody>
      </p:sp>
      <p:pic>
        <p:nvPicPr>
          <p:cNvPr id="64516" name="Picture 8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8620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Schedule A—Employee Business Expense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– TY2016</a:t>
            </a:r>
          </a:p>
        </p:txBody>
      </p:sp>
      <p:pic>
        <p:nvPicPr>
          <p:cNvPr id="65540" name="Picture 8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8620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E6F020-ABEA-417A-B699-2AE4761FCE50}" type="slidenum">
              <a:rPr lang="en-US" altLang="en-US">
                <a:solidFill>
                  <a:srgbClr val="898989"/>
                </a:solidFill>
              </a:rPr>
              <a:pPr/>
              <a:t>62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5542" name="Content Placeholder 4"/>
          <p:cNvSpPr>
            <a:spLocks noGrp="1"/>
          </p:cNvSpPr>
          <p:nvPr>
            <p:ph sz="quarter" idx="12"/>
          </p:nvPr>
        </p:nvSpPr>
        <p:spPr>
          <a:xfrm>
            <a:off x="677863" y="4262971"/>
            <a:ext cx="7820025" cy="16465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TaxSlayer will include expenses on Schedule A—miscellaneous  expenses subject to 2% floor</a:t>
            </a:r>
          </a:p>
        </p:txBody>
      </p:sp>
      <p:pic>
        <p:nvPicPr>
          <p:cNvPr id="655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85769"/>
            <a:ext cx="7804150" cy="2052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 C—Self-employment Business Expense</a:t>
            </a:r>
            <a:endParaRPr lang="en-US" dirty="0"/>
          </a:p>
        </p:txBody>
      </p:sp>
      <p:sp>
        <p:nvSpPr>
          <p:cNvPr id="66566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From Profit or Loss From A Business menu, select Other Expenses</a:t>
            </a:r>
          </a:p>
          <a:p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F22C64-D686-4108-BA12-4DE1D9351BA9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66564" name="Picture 8" descr="cid:image007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8620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Schedule C—Self-employment Business Expense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3492" name="Content Placeholder 2"/>
          <p:cNvSpPr>
            <a:spLocks noGrp="1"/>
          </p:cNvSpPr>
          <p:nvPr>
            <p:ph sz="quarter" idx="12"/>
          </p:nvPr>
        </p:nvSpPr>
        <p:spPr>
          <a:xfrm>
            <a:off x="669925" y="4840288"/>
            <a:ext cx="7607300" cy="1163637"/>
          </a:xfrm>
          <a:solidFill>
            <a:schemeClr val="bg1"/>
          </a:solidFill>
          <a:ln w="28575">
            <a:miter lim="800000"/>
            <a:headEnd/>
            <a:tailEnd/>
          </a:ln>
        </p:spPr>
        <p:txBody>
          <a:bodyPr lIns="36576" tIns="36576" rIns="36576" bIns="36576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TaxSlayer will include expenses on Schedule C Part V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marL="808038" lvl="1" indent="-45720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FE7CCE9-6F0D-4CD2-B425-E3215A469392}" type="slidenum">
              <a:rPr lang="en-US" altLang="en-US">
                <a:solidFill>
                  <a:srgbClr val="898989"/>
                </a:solidFill>
              </a:rPr>
              <a:pPr/>
              <a:t>64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127250"/>
            <a:ext cx="79629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Business Expense Overview</a:t>
            </a:r>
            <a:endParaRPr lang="en-US" altLang="en-US" sz="3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686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D8280A-1D5E-478C-B1B6-F77163BBCE7A}" type="slidenum">
              <a:rPr lang="en-US" altLang="en-US">
                <a:solidFill>
                  <a:srgbClr val="898989"/>
                </a:solidFill>
              </a:rPr>
              <a:pPr/>
              <a:t>65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Tax-free Payments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945313" y="1136650"/>
            <a:ext cx="1284287" cy="1358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>
            <a:fillRect/>
          </a:stretch>
        </p:blipFill>
        <p:spPr bwMode="auto">
          <a:xfrm>
            <a:off x="687388" y="2481263"/>
            <a:ext cx="803116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 4012 Page J-2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D13784-3B39-4F70-881A-81B5436A3DD8}" type="slidenum">
              <a:rPr lang="en-US" altLang="en-US">
                <a:solidFill>
                  <a:srgbClr val="898989"/>
                </a:solidFill>
              </a:rPr>
              <a:pPr/>
              <a:t>67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0662" name="TextBox 21"/>
          <p:cNvSpPr txBox="1">
            <a:spLocks noChangeArrowheads="1"/>
          </p:cNvSpPr>
          <p:nvPr/>
        </p:nvSpPr>
        <p:spPr bwMode="auto">
          <a:xfrm>
            <a:off x="661988" y="1497013"/>
            <a:ext cx="7835900" cy="9540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Find Education Savings Accounts and Qualified Tuition Programs on pages J-2 and J-3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13288" y="3451225"/>
            <a:ext cx="636587" cy="2609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5113" y="3451225"/>
            <a:ext cx="612775" cy="2609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0666" name="TextBox 1"/>
          <p:cNvSpPr txBox="1">
            <a:spLocks noChangeArrowheads="1"/>
          </p:cNvSpPr>
          <p:nvPr/>
        </p:nvSpPr>
        <p:spPr bwMode="auto">
          <a:xfrm>
            <a:off x="4976813" y="2544763"/>
            <a:ext cx="1171575" cy="307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cs typeface="Arial" panose="020B0604020202020204" pitchFamily="34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Education Savings Accounts</a:t>
            </a:r>
            <a:endParaRPr lang="en-US" alt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Form 1099-Q—Distributions from:</a:t>
            </a:r>
          </a:p>
          <a:p>
            <a:pPr lvl="1"/>
            <a:r>
              <a:rPr lang="en-US" altLang="en-US" dirty="0" smtClean="0"/>
              <a:t>Coverdell Education Savings Accounts</a:t>
            </a:r>
          </a:p>
          <a:p>
            <a:pPr lvl="1"/>
            <a:r>
              <a:rPr lang="en-US" altLang="en-US" dirty="0" smtClean="0"/>
              <a:t>Qualifying Tuition Programs (also called Section 529 Plans)</a:t>
            </a:r>
          </a:p>
          <a:p>
            <a:r>
              <a:rPr lang="en-US" altLang="en-US" dirty="0" smtClean="0"/>
              <a:t>Not taxable nor reportable if used for qualifying expenses (See J-2)</a:t>
            </a:r>
          </a:p>
          <a:p>
            <a:r>
              <a:rPr lang="en-US" altLang="en-US" dirty="0" smtClean="0"/>
              <a:t>Do not include on the return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A6F9C15-6607-4D40-AFBC-2A6B63E7D6D6}" type="slidenum">
              <a:rPr lang="en-US" altLang="en-US" smtClean="0"/>
              <a:pPr/>
              <a:t>68</a:t>
            </a:fld>
            <a:endParaRPr lang="en-US" altLang="en-US"/>
          </a:p>
        </p:txBody>
      </p:sp>
      <p:pic>
        <p:nvPicPr>
          <p:cNvPr id="71685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22238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156450" y="539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Education Savings Accounts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Partially taxable if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 smtClean="0"/>
              <a:t>Distributions exceed qualified expenses</a:t>
            </a:r>
          </a:p>
          <a:p>
            <a:pPr marL="346075" lvl="1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/>
              <a:t>OR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 smtClean="0"/>
              <a:t>Distributions spent on non-qualified expenses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 of </a:t>
            </a:r>
            <a:r>
              <a:rPr lang="en-US" dirty="0"/>
              <a:t>s</a:t>
            </a:r>
            <a:r>
              <a:rPr lang="en-US" dirty="0" smtClean="0"/>
              <a:t>cope if taxable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07720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376AFF-5D79-4336-854F-888C7B8D9949}" type="slidenum">
              <a:rPr lang="en-US" altLang="en-US">
                <a:solidFill>
                  <a:srgbClr val="898989"/>
                </a:solidFill>
              </a:rPr>
              <a:pPr/>
              <a:t>69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>
            <a:fillRect/>
          </a:stretch>
        </p:blipFill>
        <p:spPr bwMode="auto">
          <a:xfrm>
            <a:off x="703263" y="2449513"/>
            <a:ext cx="803116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Many Different Benefits—</a:t>
            </a:r>
            <a:br>
              <a:rPr lang="en-US" altLang="en-US" smtClean="0"/>
            </a:br>
            <a:r>
              <a:rPr lang="en-US" altLang="en-US" smtClean="0"/>
              <a:t>Pub 4012 Page J-2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000" y="1812925"/>
            <a:ext cx="4681538" cy="1765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1988" y="1874838"/>
            <a:ext cx="4970462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3413" y="1795463"/>
            <a:ext cx="5638800" cy="1697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4525" y="1966913"/>
            <a:ext cx="6299200" cy="165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2638" y="1824038"/>
            <a:ext cx="6731000" cy="17414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9575" y="1889125"/>
            <a:ext cx="3367088" cy="1716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875" y="1782763"/>
            <a:ext cx="1527175" cy="1674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2438" y="1881188"/>
            <a:ext cx="3987800" cy="1736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7038" y="1812925"/>
            <a:ext cx="2752725" cy="1831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7038" y="1828800"/>
            <a:ext cx="2117725" cy="1776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81038" y="1831975"/>
            <a:ext cx="7481887" cy="1733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9738" y="1422400"/>
            <a:ext cx="7908925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Scholarships and Grants—this lesson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3863" y="1463675"/>
            <a:ext cx="7881937" cy="5222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American Opportunity Credit—this lesson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7038" y="1409700"/>
            <a:ext cx="5516562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Lifetime Learning Credit—this lesson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7038" y="1431925"/>
            <a:ext cx="8151812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Student Loan Interest Deduction—Adjustments Lesson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2275" y="1430338"/>
            <a:ext cx="5210175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Tuition and Fees Adjustment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7038" y="1420813"/>
            <a:ext cx="6061075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Education Savings Accounts—this lesson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7038" y="1425575"/>
            <a:ext cx="5773737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Qualified Tuition Program—this lesson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6563" y="1409700"/>
            <a:ext cx="8342312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Education exception to additional tax 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   early IRA distribution—Other Taxes Lesson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20688" y="1411288"/>
            <a:ext cx="5811837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Education Savings Bond Program--OOS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0213" y="1420813"/>
            <a:ext cx="8205787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Employer-Provided Educational Assistance—this lesson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6088" y="1412875"/>
            <a:ext cx="88963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Business deduction for work-related education—this lesson</a:t>
            </a:r>
          </a:p>
        </p:txBody>
      </p:sp>
      <p:sp>
        <p:nvSpPr>
          <p:cNvPr id="9243" name="TextBox 6"/>
          <p:cNvSpPr txBox="1">
            <a:spLocks noChangeArrowheads="1"/>
          </p:cNvSpPr>
          <p:nvPr/>
        </p:nvSpPr>
        <p:spPr bwMode="auto">
          <a:xfrm>
            <a:off x="5043488" y="2520950"/>
            <a:ext cx="896937" cy="307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4EF787-2DE7-49BE-8FB0-F6D3D1D33A14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5" grpId="0" animBg="1"/>
      <p:bldP spid="4" grpId="0" animBg="1"/>
      <p:bldP spid="22" grpId="0" animBg="1"/>
      <p:bldP spid="27" grpId="0" animBg="1"/>
      <p:bldP spid="30" grpId="0" animBg="1"/>
      <p:bldP spid="33" grpId="0" animBg="1"/>
      <p:bldP spid="39" grpId="0" animBg="1"/>
      <p:bldP spid="4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Qualifying Expenses</a:t>
            </a:r>
            <a:endParaRPr lang="en-US" alt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Tuition and fees required for enrollment</a:t>
            </a:r>
          </a:p>
          <a:p>
            <a:r>
              <a:rPr lang="en-US" altLang="en-US" dirty="0" smtClean="0"/>
              <a:t>Books, supplies and equipment required for enrollment</a:t>
            </a:r>
          </a:p>
          <a:p>
            <a:r>
              <a:rPr lang="en-US" altLang="en-US" dirty="0" smtClean="0"/>
              <a:t>Expenses for special needs services</a:t>
            </a:r>
          </a:p>
          <a:p>
            <a:r>
              <a:rPr lang="en-US" altLang="en-US" dirty="0" smtClean="0"/>
              <a:t>Room and board if student is at least half-time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F2C665-7077-402B-B2A4-51557AA34B0B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7" name="5-Point Star 6"/>
          <p:cNvSpPr/>
          <p:nvPr/>
        </p:nvSpPr>
        <p:spPr>
          <a:xfrm>
            <a:off x="6978650" y="1063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Qualifying Expenses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74756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Coverdell ESAs also cover</a:t>
            </a:r>
          </a:p>
          <a:p>
            <a:pPr lvl="1" eaLnBrk="1" hangingPunct="1"/>
            <a:r>
              <a:rPr lang="en-US" altLang="en-US" dirty="0" smtClean="0"/>
              <a:t>Transfers to QTPs</a:t>
            </a:r>
          </a:p>
          <a:p>
            <a:pPr lvl="1" eaLnBrk="1" hangingPunct="1"/>
            <a:r>
              <a:rPr lang="en-US" altLang="en-US" dirty="0" smtClean="0"/>
              <a:t>Various expenses for</a:t>
            </a:r>
          </a:p>
          <a:p>
            <a:pPr lvl="2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Elementary school students</a:t>
            </a:r>
          </a:p>
          <a:p>
            <a:pPr lvl="2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Secondary school students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019925" y="1603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EA128A-51BD-4857-90F9-AC36A1D2EBC5}" type="slidenum">
              <a:rPr lang="en-US" altLang="en-US">
                <a:solidFill>
                  <a:srgbClr val="898989"/>
                </a:solidFill>
              </a:rPr>
              <a:pPr/>
              <a:t>71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>
            <a:fillRect/>
          </a:stretch>
        </p:blipFill>
        <p:spPr bwMode="auto">
          <a:xfrm>
            <a:off x="703263" y="2449513"/>
            <a:ext cx="803116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NTTC Training – TY2016</a:t>
            </a: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5043488" y="2520950"/>
            <a:ext cx="896937" cy="307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29D193-40CB-4820-8E92-C506B5C519A7}" type="slidenum">
              <a:rPr lang="en-US" altLang="en-US">
                <a:solidFill>
                  <a:srgbClr val="898989"/>
                </a:solidFill>
              </a:rPr>
              <a:pPr/>
              <a:t>72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7338" y="3421063"/>
            <a:ext cx="598487" cy="2663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783" name="TextBox 21"/>
          <p:cNvSpPr txBox="1">
            <a:spLocks noChangeArrowheads="1"/>
          </p:cNvSpPr>
          <p:nvPr/>
        </p:nvSpPr>
        <p:spPr bwMode="auto">
          <a:xfrm>
            <a:off x="646113" y="1622425"/>
            <a:ext cx="7835900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cs typeface="Arial" panose="020B0604020202020204" pitchFamily="34" charset="0"/>
              </a:rPr>
              <a:t>Find Education Employer-Provided Educational Assistance on pages J-2 and J-3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622300" y="261938"/>
            <a:ext cx="7886700" cy="1325562"/>
          </a:xfrm>
          <a:prstGeom prst="rect">
            <a:avLst/>
          </a:prstGeom>
          <a:solidFill>
            <a:srgbClr val="67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marL="555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5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555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555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555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5127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9699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14271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1884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Employer-Provided </a:t>
            </a:r>
            <a:br>
              <a:rPr lang="en-US" smtClean="0"/>
            </a:br>
            <a:r>
              <a:rPr lang="en-US" smtClean="0"/>
              <a:t>Educational Assistance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Employer-Provided </a:t>
            </a:r>
            <a:br>
              <a:rPr lang="en-US" smtClean="0"/>
            </a:br>
            <a:r>
              <a:rPr lang="en-US" smtClean="0"/>
              <a:t>Educational Assistance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Employers can provide up to $5,250 of tax-free educational assistance to employees</a:t>
            </a:r>
          </a:p>
          <a:p>
            <a:pPr lvl="1"/>
            <a:r>
              <a:rPr lang="en-US" altLang="en-US" dirty="0" smtClean="0"/>
              <a:t>Should not be included on W-2</a:t>
            </a:r>
          </a:p>
          <a:p>
            <a:pPr lvl="1"/>
            <a:r>
              <a:rPr lang="en-US" altLang="en-US" dirty="0" smtClean="0"/>
              <a:t>Should not be reported on tax return</a:t>
            </a:r>
          </a:p>
          <a:p>
            <a:pPr lvl="1"/>
            <a:r>
              <a:rPr lang="en-US" altLang="en-US" dirty="0" smtClean="0"/>
              <a:t>Expenses paid with tax-free employer-provided assistance cannot be used anywhere on the tax return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89D85B7-AA66-41CB-9C10-1793C47CEEA7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7" name="5-Point Star 6"/>
          <p:cNvSpPr/>
          <p:nvPr/>
        </p:nvSpPr>
        <p:spPr>
          <a:xfrm>
            <a:off x="7019925" y="17621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Veterans’ 	</a:t>
            </a:r>
            <a:br>
              <a:rPr lang="en-US" dirty="0" smtClean="0"/>
            </a:br>
            <a:r>
              <a:rPr lang="en-US" dirty="0" smtClean="0"/>
              <a:t>Educational Assistance		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Should not be included on W-2</a:t>
            </a:r>
          </a:p>
          <a:p>
            <a:r>
              <a:rPr lang="en-US" altLang="en-US" dirty="0" smtClean="0"/>
              <a:t>Should not be reported on tax return</a:t>
            </a:r>
          </a:p>
          <a:p>
            <a:r>
              <a:rPr lang="en-US" altLang="en-US" dirty="0" smtClean="0"/>
              <a:t>Expenses paid with VA education assistance cannot be used anywhere on the tax return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68DC0F-4685-4CD2-8A4C-23F5E82340CB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7" name="5-Point Star 6"/>
          <p:cNvSpPr/>
          <p:nvPr/>
        </p:nvSpPr>
        <p:spPr>
          <a:xfrm>
            <a:off x="7019925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Other Tax-Free Payments Overview</a:t>
            </a:r>
            <a:endParaRPr lang="en-US" altLang="en-US" sz="3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788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077200" y="1174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FB1133-1F79-4256-9E42-F665173A9601}" type="slidenum">
              <a:rPr lang="en-US" altLang="en-US">
                <a:solidFill>
                  <a:srgbClr val="898989"/>
                </a:solidFill>
              </a:rPr>
              <a:pPr/>
              <a:t>75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 Double Dipping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010400" cy="2286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Double Dipping</a:t>
            </a:r>
            <a:endParaRPr lang="en-US" altLang="en-US" smtClean="0"/>
          </a:p>
        </p:txBody>
      </p:sp>
      <p:sp>
        <p:nvSpPr>
          <p:cNvPr id="80900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Each student can claim (or be claimed for) only one of these three benefits</a:t>
            </a:r>
          </a:p>
          <a:p>
            <a:pPr lvl="1"/>
            <a:r>
              <a:rPr lang="en-US" altLang="en-US" dirty="0" smtClean="0"/>
              <a:t>American Opportunity Credit</a:t>
            </a:r>
          </a:p>
          <a:p>
            <a:pPr lvl="1"/>
            <a:r>
              <a:rPr lang="en-US" altLang="en-US" dirty="0" smtClean="0"/>
              <a:t>Lifetime Learning Credit</a:t>
            </a:r>
          </a:p>
          <a:p>
            <a:pPr lvl="1"/>
            <a:r>
              <a:rPr lang="en-US" altLang="en-US" dirty="0" smtClean="0"/>
              <a:t>Tuition and Fees Adjustment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E0D4B-B09C-457E-9F8E-000A61723FD0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80901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22238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Double Dipping</a:t>
            </a:r>
            <a:endParaRPr lang="en-US" altLang="en-US" smtClean="0"/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Different credits or adjustment can be claimed for different students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Taxpayer’s dependent child is full-time college student—American Opportunity</a:t>
            </a:r>
          </a:p>
          <a:p>
            <a:pPr lvl="1"/>
            <a:r>
              <a:rPr lang="en-US" altLang="en-US" dirty="0" smtClean="0"/>
              <a:t>Taxpayer takes one job-related course at local college—Lifetime Learning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D39B53A-A4A9-49BC-9C2F-176E1D6E46F9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Double Dipping</a:t>
            </a:r>
            <a:endParaRPr lang="en-US" altLang="en-US" smtClean="0"/>
          </a:p>
        </p:txBody>
      </p:sp>
      <p:sp>
        <p:nvSpPr>
          <p:cNvPr id="82948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Unused expenses can be applied to other benefits</a:t>
            </a:r>
          </a:p>
          <a:p>
            <a:r>
              <a:rPr lang="en-US" altLang="en-US" smtClean="0"/>
              <a:t>Previous Example:</a:t>
            </a:r>
          </a:p>
          <a:p>
            <a:pPr lvl="1"/>
            <a:r>
              <a:rPr lang="en-US" altLang="en-US" smtClean="0"/>
              <a:t>Taxpayer’s books can be employee business expense since course was job-related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CBCA8B9-0280-471A-B0B7-334B8F0322D7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7" name="5-Point Star 6"/>
          <p:cNvSpPr/>
          <p:nvPr/>
        </p:nvSpPr>
        <p:spPr>
          <a:xfrm>
            <a:off x="6764338" y="2079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Many Different Benefits—</a:t>
            </a:r>
            <a:br>
              <a:rPr lang="en-US" altLang="en-US" smtClean="0"/>
            </a:br>
            <a:r>
              <a:rPr lang="en-US" altLang="en-US" smtClean="0"/>
              <a:t>Pub 4012 Page J-2</a:t>
            </a:r>
            <a:endParaRPr lang="en-US" altLang="en-US" dirty="0" smtClean="0"/>
          </a:p>
        </p:txBody>
      </p:sp>
      <p:sp>
        <p:nvSpPr>
          <p:cNvPr id="10244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Scholarships &amp; Grants </a:t>
            </a:r>
          </a:p>
          <a:p>
            <a:r>
              <a:rPr lang="en-US" altLang="en-US" dirty="0" smtClean="0"/>
              <a:t>American Opportunity Credit</a:t>
            </a:r>
          </a:p>
          <a:p>
            <a:r>
              <a:rPr lang="en-US" altLang="en-US" dirty="0" smtClean="0"/>
              <a:t>Lifetime Learning Credit</a:t>
            </a:r>
          </a:p>
          <a:p>
            <a:r>
              <a:rPr lang="en-US" altLang="en-US" dirty="0" smtClean="0"/>
              <a:t>Student Loan Interest Adjustment*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B4C835-3DC4-4774-8D57-80F8E1A53C2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585685" y="5592762"/>
            <a:ext cx="526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*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Covered in Adjustment </a:t>
            </a:r>
            <a:r>
              <a:rPr lang="en-US" altLang="en-US" sz="2800" dirty="0" smtClean="0">
                <a:cs typeface="Arial" panose="020B0604020202020204" pitchFamily="34" charset="0"/>
              </a:rPr>
              <a:t> lesson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Double Dipping</a:t>
            </a:r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Same expenses cannot be used twice.</a:t>
            </a:r>
          </a:p>
          <a:p>
            <a:r>
              <a:rPr lang="en-US" altLang="en-US" dirty="0" smtClean="0"/>
              <a:t>Examples:</a:t>
            </a:r>
          </a:p>
          <a:p>
            <a:pPr lvl="1"/>
            <a:r>
              <a:rPr lang="en-US" altLang="en-US" dirty="0" smtClean="0"/>
              <a:t>If expense applied toward tax-free grant,  cannot be applied toward a credit</a:t>
            </a:r>
          </a:p>
          <a:p>
            <a:pPr lvl="1"/>
            <a:r>
              <a:rPr lang="en-US" altLang="en-US" dirty="0" smtClean="0"/>
              <a:t>If expense applied toward a credit, cannot be taken as a business expense</a:t>
            </a:r>
          </a:p>
          <a:p>
            <a:pPr lvl="1"/>
            <a:r>
              <a:rPr lang="en-US" altLang="en-US" dirty="0" smtClean="0"/>
              <a:t>If expense paid by tax-free VA assistance, cannot be used anywhere on return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BE1C577-22E5-45F8-A49A-D75912A632B1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Double Dipping</a:t>
            </a:r>
            <a:endParaRPr lang="en-US" alt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In other words, qualified expenses must be reduced by amount paid with:</a:t>
            </a:r>
          </a:p>
          <a:p>
            <a:pPr lvl="1"/>
            <a:r>
              <a:rPr lang="en-US" altLang="en-US" dirty="0" smtClean="0"/>
              <a:t>Tax-free scholarships and grants</a:t>
            </a:r>
          </a:p>
          <a:p>
            <a:pPr lvl="1"/>
            <a:r>
              <a:rPr lang="en-US" altLang="en-US" dirty="0" smtClean="0"/>
              <a:t>Employer- or VA-provided educational assistance</a:t>
            </a:r>
          </a:p>
          <a:p>
            <a:pPr lvl="1"/>
            <a:r>
              <a:rPr lang="en-US" altLang="en-US" dirty="0" smtClean="0"/>
              <a:t>Any other nontaxable payments (other than gifts, bequests, or inheritances) 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E6B399-75AE-4742-8844-BD55CD3C0850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Double Dipping</a:t>
            </a:r>
            <a:endParaRPr lang="en-US" altLang="en-US" smtClean="0"/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If grant or scholarship conditions allow:</a:t>
            </a:r>
          </a:p>
          <a:p>
            <a:pPr lvl="1"/>
            <a:r>
              <a:rPr lang="en-US" altLang="en-US" dirty="0" smtClean="0"/>
              <a:t>Student can choose to pay tax on all or part of the scholarship/grant, then it won’t be tax-free, and</a:t>
            </a:r>
          </a:p>
          <a:p>
            <a:pPr lvl="1"/>
            <a:r>
              <a:rPr lang="en-US" altLang="en-US" dirty="0" smtClean="0"/>
              <a:t>Student or parents can use all expenses toward education credits</a:t>
            </a:r>
          </a:p>
          <a:p>
            <a:r>
              <a:rPr lang="en-US" altLang="en-US" dirty="0" smtClean="0"/>
              <a:t>Larger education credit may offset added tax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F12557-8DDC-4AD6-A990-9DF88CE1308A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No Double Dipping Exception*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sz="quarter" idx="12"/>
          </p:nvPr>
        </p:nvSpPr>
        <p:spPr>
          <a:xfrm>
            <a:off x="661988" y="1944688"/>
            <a:ext cx="7851775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Regardless of how education expenses treated (credit or deduction)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Can ALSO be used to reduce early IRA distribution penalty </a:t>
            </a:r>
          </a:p>
          <a:p>
            <a:pPr marL="0" indent="0" eaLnBrk="1" hangingPunct="1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en-US" altLang="en-US" sz="3600" dirty="0" smtClean="0"/>
              <a:t>* Not a double dip because reducing the penalty is not taxable income nor deduction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A878C9-04D7-4F5F-8115-C19EDE2AB45D}" type="slidenum">
              <a:rPr lang="en-US" altLang="en-US">
                <a:solidFill>
                  <a:srgbClr val="898989"/>
                </a:solidFill>
              </a:rPr>
              <a:pPr/>
              <a:t>83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ctrTitle"/>
          </p:nvPr>
        </p:nvSpPr>
        <p:spPr>
          <a:xfrm>
            <a:off x="836613" y="838200"/>
            <a:ext cx="7693025" cy="3708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Exceptions to the Rules </a:t>
            </a:r>
            <a:br>
              <a:rPr lang="en-US" altLang="en-US" smtClean="0"/>
            </a:br>
            <a:r>
              <a:rPr lang="en-US" altLang="en-US" sz="4000" i="1" smtClean="0"/>
              <a:t>And Exceptions to the Exceptions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8806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Qualifying Expenses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Rule: Tuition and fees that must be paid to the school as a condition of enrollment</a:t>
            </a:r>
          </a:p>
          <a:p>
            <a:r>
              <a:rPr lang="en-US" altLang="en-US" dirty="0" smtClean="0"/>
              <a:t>Exception: But not required health or transportation fees</a:t>
            </a:r>
          </a:p>
          <a:p>
            <a:r>
              <a:rPr lang="en-US" altLang="en-US" dirty="0" err="1" smtClean="0"/>
              <a:t>Excptn</a:t>
            </a:r>
            <a:r>
              <a:rPr lang="en-US" altLang="en-US" dirty="0" smtClean="0"/>
              <a:t> to </a:t>
            </a:r>
            <a:r>
              <a:rPr lang="en-US" altLang="en-US" dirty="0" err="1" smtClean="0"/>
              <a:t>Excptn</a:t>
            </a:r>
            <a:r>
              <a:rPr lang="en-US" altLang="en-US" dirty="0" smtClean="0"/>
              <a:t>: Health and </a:t>
            </a:r>
            <a:r>
              <a:rPr lang="en-US" altLang="en-US" dirty="0" err="1" smtClean="0"/>
              <a:t>transpor-tation</a:t>
            </a:r>
            <a:r>
              <a:rPr lang="en-US" altLang="en-US" dirty="0" smtClean="0"/>
              <a:t> fees are OK for 1) tax-free grants and 2) education savings accounts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79E0A3-9C6A-4926-95D2-FDD3F00A4909}" type="slidenum">
              <a:rPr lang="en-US" altLang="en-US" smtClean="0"/>
              <a:pPr/>
              <a:t>85</a:t>
            </a:fld>
            <a:endParaRPr lang="en-US" altLang="en-US"/>
          </a:p>
        </p:txBody>
      </p:sp>
      <p:pic>
        <p:nvPicPr>
          <p:cNvPr id="89093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22238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Refundable American Opportunity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Rule: 40% of American Opportunity Credit is refundable</a:t>
            </a:r>
          </a:p>
          <a:p>
            <a:r>
              <a:rPr lang="en-US" altLang="en-US" dirty="0" smtClean="0"/>
              <a:t>Exception: If student is not claimed as a dependent but is under age 24, credit is not refundable </a:t>
            </a:r>
          </a:p>
          <a:p>
            <a:r>
              <a:rPr lang="en-US" altLang="en-US" dirty="0" err="1" smtClean="0"/>
              <a:t>Excptn</a:t>
            </a:r>
            <a:r>
              <a:rPr lang="en-US" altLang="en-US" dirty="0" smtClean="0"/>
              <a:t> to </a:t>
            </a:r>
            <a:r>
              <a:rPr lang="en-US" altLang="en-US" dirty="0" err="1" smtClean="0"/>
              <a:t>Excptn</a:t>
            </a:r>
            <a:r>
              <a:rPr lang="en-US" altLang="en-US" dirty="0" smtClean="0"/>
              <a:t>: See next two slides (Page J-10)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DD68BDA-5E02-4F84-BBCE-DF33F922CAE8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Claiming AOC – Under Age 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2"/>
          </p:nvPr>
        </p:nvSpPr>
        <p:spPr>
          <a:xfrm>
            <a:off x="749300" y="1928813"/>
            <a:ext cx="7732713" cy="441261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None/>
              <a:defRPr/>
            </a:pPr>
            <a:r>
              <a:rPr lang="en-US" altLang="en-US" sz="3200" dirty="0" smtClean="0"/>
              <a:t>None of American Opportunity Credit is refundable if </a:t>
            </a:r>
          </a:p>
          <a:p>
            <a:pPr marL="339725" indent="-3397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altLang="en-US" sz="3200" dirty="0" smtClean="0"/>
              <a:t>Taxpayer claiming credit is </a:t>
            </a:r>
          </a:p>
          <a:p>
            <a:pPr marL="690563" lvl="1" indent="-3444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7202F"/>
              </a:buClr>
              <a:buSzPct val="90000"/>
              <a:buFont typeface="+mj-lt"/>
              <a:buAutoNum type="alphaLcParenR"/>
              <a:defRPr/>
            </a:pPr>
            <a:r>
              <a:rPr lang="en-US" altLang="en-US" sz="2800" dirty="0" smtClean="0"/>
              <a:t>under age 18 -OR- </a:t>
            </a:r>
          </a:p>
          <a:p>
            <a:pPr marL="690563" lvl="1" indent="-3444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0000"/>
              <a:buFont typeface="+mj-lt"/>
              <a:buAutoNum type="alphaLcParenR"/>
              <a:defRPr/>
            </a:pPr>
            <a:r>
              <a:rPr lang="en-US" altLang="en-US" sz="2800" dirty="0" smtClean="0"/>
              <a:t>age 18 at end of year, and their earned income was less than one-half of their own support -OR- </a:t>
            </a:r>
          </a:p>
          <a:p>
            <a:pPr marL="690563" lvl="1" indent="-3444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0000"/>
              <a:buFont typeface="+mj-lt"/>
              <a:buAutoNum type="alphaLcParenR"/>
              <a:defRPr/>
            </a:pPr>
            <a:r>
              <a:rPr lang="en-US" altLang="en-US" sz="2800" dirty="0" smtClean="0"/>
              <a:t>a full time student over 18 and under 24 and their earned income was less than one-half of their own support</a:t>
            </a:r>
          </a:p>
          <a:p>
            <a:pPr marL="0" lvl="1" indent="6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altLang="en-US" sz="2400" dirty="0" smtClean="0"/>
              <a:t>AND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003916-E693-4C41-A383-FC95F719AF56}" type="slidenum">
              <a:rPr lang="en-US" altLang="en-US">
                <a:solidFill>
                  <a:srgbClr val="898989"/>
                </a:solidFill>
              </a:rPr>
              <a:pPr/>
              <a:t>87</a:t>
            </a:fld>
            <a:endParaRPr lang="en-US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Claiming AOC – Under Age 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sz="quarter" idx="12"/>
          </p:nvPr>
        </p:nvSpPr>
        <p:spPr>
          <a:xfrm>
            <a:off x="677863" y="1797050"/>
            <a:ext cx="7804150" cy="4287838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Cambria" pitchFamily="18" charset="0"/>
              <a:buAutoNum type="arabicPeriod" startAt="2"/>
              <a:defRPr/>
            </a:pPr>
            <a:r>
              <a:rPr lang="en-US" altLang="en-US" dirty="0" smtClean="0"/>
              <a:t>Taxpayer has at least one living parent, 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 smtClean="0"/>
              <a:t>AND</a:t>
            </a:r>
          </a:p>
          <a:p>
            <a:pPr marL="514350" indent="-514350" eaLnBrk="1" fontAlgn="auto" hangingPunct="1">
              <a:spcAft>
                <a:spcPts val="0"/>
              </a:spcAft>
              <a:buFont typeface="Cambria" pitchFamily="18" charset="0"/>
              <a:buAutoNum type="arabicPeriod" startAt="3"/>
              <a:defRPr/>
            </a:pPr>
            <a:r>
              <a:rPr lang="en-US" altLang="en-US" dirty="0" smtClean="0"/>
              <a:t>Taxpayer does not file a joint return</a:t>
            </a:r>
            <a:br>
              <a:rPr lang="en-US" altLang="en-US" dirty="0" smtClean="0"/>
            </a:br>
            <a:endParaRPr lang="en-US" alt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dirty="0" smtClean="0"/>
              <a:t>But can still claim nonrefundable portion of the American Opportunity Credit!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43AE4E-A098-41DC-BA07-012C68A9B42E}" type="slidenum">
              <a:rPr lang="en-US" altLang="en-US">
                <a:solidFill>
                  <a:srgbClr val="898989"/>
                </a:solidFill>
              </a:rPr>
              <a:pPr/>
              <a:t>88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Qualifying Educational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Rule: School is any accredited public, nonprofit, or private post-secondary institution eligible to participate in Dept. of Education student aid program</a:t>
            </a:r>
          </a:p>
          <a:p>
            <a:r>
              <a:rPr lang="en-US" altLang="en-US" dirty="0" smtClean="0"/>
              <a:t>Exception: Can include primary and secondary schools for 1) tax-free scholarships and 2) Coverdell ESAs</a:t>
            </a:r>
          </a:p>
          <a:p>
            <a:r>
              <a:rPr lang="en-US" altLang="en-US" dirty="0" smtClean="0"/>
              <a:t>No </a:t>
            </a:r>
            <a:r>
              <a:rPr lang="en-US" altLang="en-US" dirty="0" err="1" smtClean="0"/>
              <a:t>excptn</a:t>
            </a:r>
            <a:r>
              <a:rPr lang="en-US" altLang="en-US" dirty="0" smtClean="0"/>
              <a:t> to </a:t>
            </a:r>
            <a:r>
              <a:rPr lang="en-US" altLang="en-US" dirty="0" err="1" smtClean="0"/>
              <a:t>excptn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	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1ABEBE-C5E3-4D60-99CA-3515F6641A4E}" type="slidenum">
              <a:rPr lang="en-US" altLang="en-US" smtClean="0"/>
              <a:pPr/>
              <a:t>89</a:t>
            </a:fld>
            <a:endParaRPr lang="en-US" altLang="en-US"/>
          </a:p>
        </p:txBody>
      </p:sp>
      <p:sp>
        <p:nvSpPr>
          <p:cNvPr id="7" name="5-Point Star 6"/>
          <p:cNvSpPr/>
          <p:nvPr/>
        </p:nvSpPr>
        <p:spPr>
          <a:xfrm>
            <a:off x="8058150" y="-5318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93190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1357312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Many Different Benefits—</a:t>
            </a:r>
            <a:br>
              <a:rPr lang="en-US" altLang="en-US" smtClean="0"/>
            </a:br>
            <a:r>
              <a:rPr lang="en-US" altLang="en-US" smtClean="0"/>
              <a:t>Pub 4012 Page J-2</a:t>
            </a:r>
            <a:endParaRPr lang="en-US" altLang="en-US" dirty="0" smtClean="0"/>
          </a:p>
        </p:txBody>
      </p:sp>
      <p:sp>
        <p:nvSpPr>
          <p:cNvPr id="11268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Tuition &amp; Fees Adjustment </a:t>
            </a:r>
          </a:p>
          <a:p>
            <a:r>
              <a:rPr lang="en-US" altLang="en-US" smtClean="0"/>
              <a:t>Education Savings Account</a:t>
            </a:r>
          </a:p>
          <a:p>
            <a:r>
              <a:rPr lang="en-US" altLang="en-US" smtClean="0"/>
              <a:t>Qualified Tuition Program</a:t>
            </a:r>
          </a:p>
          <a:p>
            <a:r>
              <a:rPr lang="en-US" altLang="en-US" smtClean="0"/>
              <a:t>Education expenses as exception to early distribution**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1B5557-8BC3-4B2C-B8D5-29A8ACBFE63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311526" y="5689600"/>
            <a:ext cx="54165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** Covered in Other Taxes Lesson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Sports and Hobbies</a:t>
            </a:r>
            <a:endParaRPr lang="en-US" altLang="en-US" smtClean="0"/>
          </a:p>
        </p:txBody>
      </p:sp>
      <p:sp>
        <p:nvSpPr>
          <p:cNvPr id="9011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Rule: Expenses for post-secondary education at a qualifying school are qualifying expenses</a:t>
            </a:r>
          </a:p>
          <a:p>
            <a:r>
              <a:rPr lang="en-US" altLang="en-US" dirty="0" smtClean="0"/>
              <a:t>Exception: Not courses related to sports or hobbies</a:t>
            </a:r>
          </a:p>
          <a:p>
            <a:r>
              <a:rPr lang="en-US" altLang="en-US" dirty="0" err="1" smtClean="0"/>
              <a:t>Excptn</a:t>
            </a:r>
            <a:r>
              <a:rPr lang="en-US" altLang="en-US" dirty="0" smtClean="0"/>
              <a:t> to </a:t>
            </a:r>
            <a:r>
              <a:rPr lang="en-US" altLang="en-US" dirty="0" err="1" smtClean="0"/>
              <a:t>excptn</a:t>
            </a:r>
            <a:r>
              <a:rPr lang="en-US" altLang="en-US" dirty="0" smtClean="0"/>
              <a:t>: OK if courses are part of a degree program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F8B7E6-BE84-41B5-9AD7-B7A73E5AA6E6}" type="slidenum">
              <a:rPr lang="en-US" altLang="en-US" smtClean="0"/>
              <a:pPr/>
              <a:t>90</a:t>
            </a:fld>
            <a:endParaRPr lang="en-US" altLang="en-US"/>
          </a:p>
        </p:txBody>
      </p:sp>
      <p:sp>
        <p:nvSpPr>
          <p:cNvPr id="7" name="5-Point Star 6"/>
          <p:cNvSpPr/>
          <p:nvPr/>
        </p:nvSpPr>
        <p:spPr>
          <a:xfrm>
            <a:off x="6904038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Business Expense Exceptions</a:t>
            </a:r>
            <a:endParaRPr lang="en-US" altLang="en-US" smtClean="0"/>
          </a:p>
        </p:txBody>
      </p:sp>
      <p:sp>
        <p:nvSpPr>
          <p:cNvPr id="95236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Does not have to be at qualifying education institution</a:t>
            </a:r>
          </a:p>
          <a:p>
            <a:r>
              <a:rPr lang="en-US" altLang="en-US" dirty="0" smtClean="0"/>
              <a:t>Qualifying Expenses include</a:t>
            </a:r>
          </a:p>
          <a:p>
            <a:pPr lvl="1"/>
            <a:r>
              <a:rPr lang="en-US" altLang="en-US" dirty="0" smtClean="0"/>
              <a:t>Transportation</a:t>
            </a:r>
          </a:p>
          <a:p>
            <a:pPr lvl="1"/>
            <a:r>
              <a:rPr lang="en-US" altLang="en-US" dirty="0" smtClean="0"/>
              <a:t>Travel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EDE3D61-0A15-4482-A7C3-BE5A4D310E30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Double Dipping</a:t>
            </a:r>
            <a:endParaRPr lang="en-US" altLang="en-US" smtClean="0"/>
          </a:p>
        </p:txBody>
      </p:sp>
      <p:sp>
        <p:nvSpPr>
          <p:cNvPr id="96260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Rule: Same expenses cannot be used in two places</a:t>
            </a:r>
          </a:p>
          <a:p>
            <a:r>
              <a:rPr lang="en-US" altLang="en-US" smtClean="0"/>
              <a:t>Exception: Expenses used to waive or reduce additional tax on early IRA distribution can also be used elsewhere</a:t>
            </a: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4B6E35-7C47-4871-9FAF-989BC4F662C6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 4012 Pages J-2 and J-3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48"/>
          <a:stretch>
            <a:fillRect/>
          </a:stretch>
        </p:blipFill>
        <p:spPr>
          <a:xfrm>
            <a:off x="866775" y="1482725"/>
            <a:ext cx="7686675" cy="461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060950"/>
            <a:ext cx="2206625" cy="584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It’s all here!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656016-C349-4A29-A65E-96167B823B0D}" type="slidenum">
              <a:rPr lang="en-US" altLang="en-US">
                <a:solidFill>
                  <a:srgbClr val="898989"/>
                </a:solidFill>
              </a:rPr>
              <a:pPr/>
              <a:t>93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Exceptions to the Rules</a:t>
            </a:r>
            <a:endParaRPr lang="en-US" altLang="en-US" sz="3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12925"/>
            <a:ext cx="7391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98309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447800" y="25019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98311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Arial" panose="020B0604020202020204" pitchFamily="34" charset="0"/>
              </a:rPr>
              <a:t>Comments?</a:t>
            </a:r>
            <a:endParaRPr lang="en-US" altLang="en-US" sz="240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983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3430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B1CF13-7D8B-413B-A2E4-7E99ADF29912}" type="slidenum">
              <a:rPr lang="en-US" altLang="en-US">
                <a:solidFill>
                  <a:srgbClr val="898989"/>
                </a:solidFill>
              </a:rPr>
              <a:pPr/>
              <a:t>94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732713" cy="4478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Interaction Between Benefits and Other Taxes</a:t>
            </a:r>
            <a:br>
              <a:rPr lang="en-US" altLang="en-US" smtClean="0"/>
            </a:br>
            <a:r>
              <a:rPr lang="en-US" altLang="en-US" sz="4000" i="1" smtClean="0"/>
              <a:t>Some Benefits Affect AGI</a:t>
            </a:r>
            <a:br>
              <a:rPr lang="en-US" altLang="en-US" sz="4000" i="1" smtClean="0"/>
            </a:br>
            <a:r>
              <a:rPr lang="en-US" altLang="en-US" sz="4000" i="1" smtClean="0"/>
              <a:t>Some Don’t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9331" name="Subtitle 2"/>
          <p:cNvSpPr>
            <a:spLocks noGrp="1"/>
          </p:cNvSpPr>
          <p:nvPr>
            <p:ph type="subTitle" idx="1"/>
          </p:nvPr>
        </p:nvSpPr>
        <p:spPr>
          <a:xfrm>
            <a:off x="914400" y="4795838"/>
            <a:ext cx="6232525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Interaction of Benefits</a:t>
            </a:r>
            <a:endParaRPr lang="en-US" altLang="en-US" smtClean="0"/>
          </a:p>
        </p:txBody>
      </p:sp>
      <p:sp>
        <p:nvSpPr>
          <p:cNvPr id="100356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Some Benefits Reduce Tax</a:t>
            </a:r>
          </a:p>
          <a:p>
            <a:pPr lvl="1"/>
            <a:r>
              <a:rPr lang="en-US" altLang="en-US" dirty="0" smtClean="0"/>
              <a:t>American Opportunity Credit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100% of first $2,000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25% of second $2,000</a:t>
            </a:r>
          </a:p>
          <a:p>
            <a:pPr lvl="1"/>
            <a:r>
              <a:rPr lang="en-US" altLang="en-US" dirty="0" smtClean="0"/>
              <a:t>Lifetime Learning Credit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20% of first $10,000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71C91A-9088-4E53-BDC9-619B1C3D0850}" type="slidenum">
              <a:rPr lang="en-US" altLang="en-US" smtClean="0"/>
              <a:pPr/>
              <a:t>96</a:t>
            </a:fld>
            <a:endParaRPr lang="en-US" altLang="en-US"/>
          </a:p>
        </p:txBody>
      </p:sp>
      <p:pic>
        <p:nvPicPr>
          <p:cNvPr id="100357" name="Picture 5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22238"/>
            <a:ext cx="1084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Interaction of Benefits</a:t>
            </a:r>
            <a:endParaRPr lang="en-US" altLang="en-US" smtClean="0"/>
          </a:p>
        </p:txBody>
      </p:sp>
      <p:sp>
        <p:nvSpPr>
          <p:cNvPr id="9728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Others reduce AGI, affecting</a:t>
            </a:r>
          </a:p>
          <a:p>
            <a:pPr lvl="1"/>
            <a:r>
              <a:rPr lang="en-US" altLang="en-US" dirty="0" smtClean="0"/>
              <a:t>Earned income credit</a:t>
            </a:r>
          </a:p>
          <a:p>
            <a:pPr lvl="1"/>
            <a:r>
              <a:rPr lang="en-US" altLang="en-US" dirty="0" smtClean="0"/>
              <a:t>Premium tax credit and shared responsibility payment</a:t>
            </a:r>
          </a:p>
          <a:p>
            <a:pPr lvl="1"/>
            <a:r>
              <a:rPr lang="en-US" altLang="en-US" dirty="0" smtClean="0"/>
              <a:t>Child and dependent care credit</a:t>
            </a:r>
          </a:p>
          <a:p>
            <a:pPr lvl="1"/>
            <a:r>
              <a:rPr lang="en-US" altLang="en-US" dirty="0" smtClean="0"/>
              <a:t>Retirement savings credit </a:t>
            </a:r>
          </a:p>
          <a:p>
            <a:pPr lvl="1"/>
            <a:r>
              <a:rPr lang="en-US" altLang="en-US" dirty="0" smtClean="0"/>
              <a:t>State tax return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90A2D8-7BE3-41C8-8EA4-9513C079D602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Interaction of Benefits</a:t>
            </a:r>
            <a:endParaRPr lang="en-US" altLang="en-US" smtClean="0"/>
          </a:p>
        </p:txBody>
      </p:sp>
      <p:sp>
        <p:nvSpPr>
          <p:cNvPr id="102404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Taxpayer can choose </a:t>
            </a:r>
          </a:p>
          <a:p>
            <a:pPr lvl="1"/>
            <a:r>
              <a:rPr lang="en-US" altLang="en-US" smtClean="0"/>
              <a:t>Where to claim expenses</a:t>
            </a:r>
          </a:p>
          <a:p>
            <a:pPr lvl="1"/>
            <a:r>
              <a:rPr lang="en-US" altLang="en-US" smtClean="0"/>
              <a:t>Whether to pay tax on unrestricted grants and scholarships so expenses can be used towards credits</a:t>
            </a:r>
          </a:p>
          <a:p>
            <a:pPr lvl="1"/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7AA3A8-4270-45DF-8CAB-594402BBE56A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Interaction of Benefits</a:t>
            </a:r>
            <a:endParaRPr lang="en-US" alt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Which is better?</a:t>
            </a:r>
          </a:p>
          <a:p>
            <a:r>
              <a:rPr lang="en-US" altLang="en-US" smtClean="0"/>
              <a:t>How do we help him decide?</a:t>
            </a:r>
          </a:p>
          <a:p>
            <a:r>
              <a:rPr lang="en-US" altLang="en-US" smtClean="0"/>
              <a:t>Best way is to try different scenarios in TaxSlayer and compare them</a:t>
            </a:r>
          </a:p>
          <a:p>
            <a:pPr lvl="1"/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688F03-51EF-412D-9806-06D4F869A029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9B21F6-A756-487A-9FAF-436CF156ED5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OqSQke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c2NoR8sD89RmLwAAGVAAABcAAAB1bml2ZXJzYWwvdW5pdmVyc2FsLnBuZ+18CVRT5/YvtViL2qKIBRUJMqMIglVEICkKMqkUFJEyRA3IrQKRRIZISFqsdWAIhLkgqQJVEiQlXBPCFCcyECC3VkQMECUhqUCSksgQMr0EbbXDfeu993/vv95dy7VgwfnO2d/+7b2/PZ3znXP584MBHy1fv9zAwOCjoEC/cAMDQ18DgyXkDz/QjVyzzwnV/XkPHh6wx6Cp3+KF7sAw0feA7opmzArV8aW6Y6MzgVFwA4OP7+t/32NAb8YbGIQ2Bfn5Hs6ME49AMcmi7E80HT90fdX1VTBiSXjzqtBC3CYBcMmWT6+virErNSjvufmoPtja/+N/+j07HLx24Fjdw90fEpYSgo2eXP58zQ5DxrUnqSeKt9F4OzwpWVkKL96OFlHvtM9ptMuL2qEWjfj2XG8XZ3iw0UdkY3YIpeIDwB1KSbuZtEPeXw9QPVumg2gwR//l04fQOlGFPM4IWzrQvzgWsVBQxDYRBIAWwqibdAN3sstH+SRDBVor1ZZu0F9i4b+AwWRuWKn798zZFyCg7D5A82OMkf7QVHcYfkt/0a71dswcGVih0ki1KGoBXz6jY9m6IbhwaaUhzgOMNjD4qn368+DCxBqEMLtLNe5a9WDkXm2FofYuQHV3GVLkxXOi+ORUeXeVg1EKmJKIVk+OL7TPOnZpEFdRz1eAHQcTFBGTs4JWYyWCTe3ls6ceyS1gecaTkzpc3ueM6w0VDbiFhlycVoFDQ0/I4KA5uBkGpJmvP5V1DnPCRBWqfQHqdCa4D3EYHLRGXs6OQ4yXwpTG9xNByqGLO337IO39zV2KPmhcStZLE1vi0JNP9iq82aHZ4pO8i9kSuJFsO0i+vVy0E0hLNoKZiVYYGDROXiu14l72sz8EUraAsjzv1pS3SMN0Q0Go5YWmxnKS8c9pubmTrZJm0oHl106N1MpuBhd2ACl2e4AA//sdqjZJ22HzpYG3JabBq3QadM04kuNnHwW5h3UX3EAv3HCl5O//Jz09qpzDaEOcmK3kIIWd40VbDtLbkECedF58JiWR9LIhNHsCVjUMLcs3Gj26c9ZnZljSczEiRyB35ohTLzCJ2gUi2CWkoTSB6hOvfuIxSScrKrZsprd5J8pR/FPFU8UPE2IuuBOr5taJhjYmZjVFAaswxVyaWvczmgrTapW6dWDs3ZVUlU1P5YeV+GHwhqzTp6PT8wb7OryJDdNq3CArM3/coiU2TsTPVOzq9wETk0BdB4fSLRzopxt2HyyLJI20aqOagISCjYMb9wohghi81MbA4BmqvZhy38/etNIg/3LilW8QD73NbKM87LfyYar9+0nQFIyYlOLiSk+nbuR3wb2K65uTC4qV/SK+BQxdO7VrfJhOzniuU7aCa4ZI+db0fX5zwR6rNU8a2ZDQdYUkq0m52ySjbbif0agkamdocaga7hC6i2Q9SU+lZ8dHPR5HklKSvApw3EHP/l2DzX1JwCMpomYhsgV9JX8443FCFWLJ1bShdG9JI1udP7PIiYpR7PgOo0BxZB0okjNFfs5cOe7Z3wWJTbnx6TqRV0GVyEmZD8FwGKn0STfw+YldkQ3BhRZZqGSROf8JVWuRBV3JcqNnruJaf6iz9rcXv8iJHys02iegECHh3vYHK5NWQriNHIHNmgI3t3Xuqax0OQlZk2NHYbgx2pJA9l6eo09cSLzZo0Nzj+DtITpDDAWztjU9Y/qhXWzDTeKz7Uv32hfUWjE1ld8UEBWFM1FAaTm/AAT8DpKXrMMkol4VE+HVipgt8mYhd3os17UrMilesevGcE1uufk4u2PqeFaJXWAchd+Ti+ydQ5VBV3wVdsRvto+U6kW81hwL5LjJFyppZrIvemWpeeZ8v7RqgqCDbBdYlr8kPvA5FgLOWLnOP5jMQxm/b2DASHWAXmTFJ2puSSsE8SRS6UxlUsHlnyv8Eqzdy9fvBQKUydKMUSC3V5kCAhz0oYhTLX8IiMjp9b/zmPy9uf/esr5wq/jsnmLTtZ4SRweSN1dw6ooYVflritSGpEVmVUPI7axUshCSDMiaxQz3y1IbFbOFCXLP0QsBUTl13ubEAWSvvHKcrwTxJp1W0k/bEq8N97dNP13HyEPW8HsjP/ef3XhhzJl7mEENnh3qKmhJUiLzxd8idGIuDPerC7LhLp5zzmxqSu5a3VrVtLfQjLCsB/MfJdkfGTrpYgzLmtoOLEjgezwoenh8ao2n8Ci5k4e413LVOcGaos4/8zjxOryHmp8svXfFjtlqEj9qzwnqwcTcdSsoTVCcE81Tr56IN7XbO8tqqyqx8vDpf4xsFENoOt+apqDft43MSSr3ScKQDNdR5LuZD0C4RIWjkZBgb83JIAO4+dz7u1IEt91rRBMz5dLiRmIBvFQ8uRs2JR4E8UPLYjNWshB58D5EQlW1tgOgi9LakSgjrJF/GYb3w8mcHaH7hEFh9hvkhl+qPkFYQPafcfdkkfldsDy3Tesnmzb7wvIaOel8udsLL52PiTKOd5vYFvOmttfQTAHUMZv6z3pyGjeguZCkqmRSNpm9M6oco1Dt1gl5XVDCT+rDZHRtjCy1KroHQRqLvMMNdSroqXXxlalrpPIwSYLC0ZeUgkoWpM/2yWvEsKzGXHEqI1VW3U+kIXtFiC4CP6Z+sy+ZYYkTWcBVFlnIAwx1AdxCVMUA9idaQPKMdQkq1bvExHZNsdt7lQknii5/npKobn3kLTyxadL9ufmkMCjS/vvK6rw0iPv22Q2TJLQE2siZFiXbFN9IrU4C9St0vrNFlw+qRSdNl5d6S8SlZnzp8To/86XdR8u5kNg80c7w9XnjTmvp6iNzbui+fVS3ntIqi8TTqA4uo0bNUJxUIBuRNWOQYemo2nslZmwSRDspX88W1RowZdPrmWJ9RHyaeUCkIqWUWNxHDpesUiBLAkcmoVnVhMPEydaJJz/lb5IrhE8gVUkgwPuLkSA859czPleCtk3K/iZrXjOMKgz6FSH/21Pv6VJvf46JoT4Dr9BnEYNnzo66usTgq5bv//YkUoDRzmNc9Sm74KDREt2f6qV2H+pz+SclVvr0H/V5jv5kou//4Un2uZmBSNfRTH5+LmX03OQeP1uIL/2bvI8GKpoD9FTOLwhg9US3l64yOTZhYy0zYz0pdLu+3mu3HuCxILRGhNYca9OduBufd5NeUKCHfxR7iRmHb66t1YtUZmtNKj819YtezK/sLl+aqv+d2No6q+Edyf8XJCw1swrahZhWyTlg5BQE0P7yCQQTi3xZC4gN7v+yGty/Q+TMCNyRfla/du5g49V1+zPHLjv0jB1P8Ez0Z7qF52/cqF9dP9pGgUJB6rNR7sPLPDOo2jesG3FreQuwWM+5Q7J7K1y9W+221P2OkYTCw54DqV+Gf1VNwg3HvoE4mRi9edjDg+X4WUobbjj57RMupicVgKP6qnBZdHYmQnx70IVTv5vRmiJcIrBXskZuvDW78MQx8hd4eN5kfPRXMRkgxKdvw0r23NZYNmEBcY14D3ZVLfip/m1YOVZHQtIKfhrHL7GNv3oYEvDKJ4Ieh0asenCqod+tKTjyq28ai9/ocaFhec7RrQOe+0o7/w0JmXrwPRPSwbdkubH5wxO3D4vM4U3Rfz8ZnXlgeWFh2ttKjvBdRdCJG5jyxb8hcVoayNz9tpx4q0sD4Vf5yf+doxBv9cufx2U+fysuy8n/0r+RNndVlMPAk5/C9BEqBDtzaK1hs95+nh5Oe/6NTlNWW0/W/dVyYeO7/w2TiKEtfz9X29l/QxHXtPnvKZqK8R8W/cE6XNixTI1CBEiafi66YBbnyHFrqkr+E0LhiWfAtiChtd/joLf8qvfCveyzP+f9adR7+sEagOMnktxqpVPQn+apyZJQScdajWESmPbQWxigXQphNx8DiitbuYXtKRoe17xxCRgI6/684UbNZva3a8dj1lox3jDz85t9I8nqos438vrFu/5uE5PVQyH/YSSITMUshZY93bOFiLzjKejz4HUgGxVHExpDm9qvvm3w+2w4xydj+icM6uX7lmjVdO5gXJb47pHTdiLVNqxsrJlh2b5oXGcEGgYCKJ8wXKAiTyr+F6assfz22/zW2TGrS96vVN2wOupm3HImc+HFDdcaXdhchusEOeXEZT6/wOaOlFoFF+449BaVrgsR1JfHtcXUEHxlZZUl70WViRlrVysqOBeTPLD3rJR5adwlx+PKt7gJZ/hHIdmSDFucqIO+MyjDkorz/rY5paqRPS3MxlrAXb4mM65iPGsIRd5l3j80o0ydbOSQ3Glkz/0Dv6tI8Nyu+FddIfvAh73dFxOzdjV1j22xJszSWznVUs4wnwyoLCJsqTk30cBO4+OxzS5LfYGctikcdyjdlpFv4cqNVzvuoSuEkJ5vOuXMbJEcWS2FHOzfoexnrbX2FAZKICVrPcubOa2cRgBLnTfjefBxPmVY0EH3PKnOVCEsZGfeFp3lhyxZ3rK/l8H1c1dwdspLV+kKu4Uit+ZQktrRGuvMSSU5M2pWfGvhwcVgj1dzAsl96vx4NXMUEZ995ZKLE5LEYe5iKKb7RR7l7kHLC1IP8qnfDYrmhxwYI8AyW1FbrD0l9G3R1/y6/+l2I5yuznWjP0D1P3HgfuRkQ3JmMfar4BF+wV+Jm8M/6FWe5CL3k1CmHweVYfj2cmqMyJueSuxx9KEPmHvyFBps6sHaH4dOOrOzx2eRQEQjRDuBxIsiU3BvL6mKf2Y02L9QeEce7S1WB369zb3nm6SqLVth1amNYlRRWtBjDDfocV/9A6RLlij1qoltJU+DzRYyivLg60W0vqNlyvWR15PqPwvL8W57s/At49w38aq+iix+uf8lxd93dIlJ5RTUYaFSJcIXptp1q44U20Kd1kWeiFenhRRKvLGTZVZUaeqOQGDK9n6nyPwkDtr7B1uRO+22PQvoeRG5/ydSdtbB25hh4JvYe7H8UEjhlAftgi1AdN1qkl66Nmj0unvPJdM1Cm+undN7JPU80iLRVpkcUlhiXxvTOrHIhZW5oQ85aiN3O3TCTwIigR87KLxF2802OqHpCpF5FKigdEkCKkXw/E2ulf2KXXLCxRxfd/QmWbcYi7XMB6guaxulYOLbZlSN4IZjoNu2xwntYSdsqUSF3CLDxT58W3xV6u2ADMshqKYjpKCcn0IMDxLCn9ZoZz1702vNLzeygTZUXHXi4/HmyPrct4T6Dwxe70j+m0le3NK1Q9v6Vq9WHHPf92Z0IBLcOa/PDIs9zx+boSiw8umgyyhKKV72s+Xqoly22ybI3h0np8L+ax3a//RkiHJhkIaa7pRmS8d0iNtspZx2aZdyFF4seoFWYbRhQIzHdCkROT5GQU1SXGoQwspc/fh0d3EoEHEUgdxrCbfMmqk+s/KVCJWP2H3y8wDVszGdpFtxP/vgNC9vsEnPYpAqPoCG/Bgv+lYZ+koVVTyV8LxTZzX20JXCGEXY2vdFjpEXDnNWz1Ut1oDh9tOwdsEtd133GMkWZUwOosSDPe7PqrNfhIA347ZIXF8H/V2s6Ct4UcasrikosbtDZUdD8KJcZchvAa5r9jaxlDN95iUIdW4DB6RFKqpTQU6vo2qIpit4xiJA41FySsYJFSTvGZDT1XWvykxjV4UUThDt6lejz1MLQKr7IGeclwTwmmsrdWKrG27+gUPPZRD6bvSJgr2vhHqEVHJ5XZnjpZEu47PVHjykHKY4TeycPcYKJcXWYPjmpUkgSWIWAE6fteFyApqeNj0cAZcPgtHq9znTDehVM+VoRbkrz162gvbrisEvLHELj264DPqT20/F2k3Ce0+NbOOJZjMVyC5aVQ9v/xAwYzj0VfzzOICK1v7Wc2XjEnHZs3c/ATmZkXTNmPLJeTsQKx0B7Gc86Znl+MwNj4uRHZshyqJpRM9Fz8jkyBcSYoimfVgMr875/ruX0nUJP7FdaTEuOEwVF9oxTR+XeVK1YTEqiVQjOV+fRgIyXrhLtl9gULpmbi0L0VrTFFU0xajnVWu0V4JSlap9lbVGbJ0+C19VZxgUtC0vPL7k48GtviT1LrqupERRJS9u4FDQqCY6k+HMYRCwM27uQA5i/BS2iEDeMOfBptZ8FwnOnsnmpGpWPDl1j5bYhT3p4k22C2yaN1d08pSdbHebfUFuwSVJoMf5EAH/aNlMUd3n69iJ/FOYsNa8cSpGIKbwugbWblJwneRwxmurnh2pKzRPYIS4dr489iIUy2nx9t8HGzGJ72/dHB8NrCtkynR6iQLY8OUVxM+pp9ovXlVsdXMqwLM0ab12gcvzxbKwnDySzVLmE/vwfXUlgeRuvyu5usw2XmvIyu5lJ8LD3F05/D4Ul/J82E+T3pMpaaW9ChRNValrmY67yesiYfEmHcFG7v1fqrIxBDI7O2XEXh59Qu9ZMBJ6Y+2UeWRsHuW7Xjsmcm1g2lJ66x5+Llg1piyTllo5HYFl7ezJ7+g8WbKFf6Wokda31qolZtOnaAzstc5jPWrzbi7Pi3dxu/50Fj/Oii2x4i8vTUXrbExNlpVVqMqJA7batn1DRTKb+r11X1WEFJo3FKRGDDVH5hxmqQvE4ZeGu3mGl6v3znT2qK+9Vtoww8QWMdFwwwWK2VP3NKVaPkVmRZ9IkR+pqGAXxLCKBFtdMdcNXzQZDqXgCAeEe2zZZO7I4eV1E8pSpe8rx2hbZ3dvFpNvr0CqOgunec+Es8vtmPPR9vxbbpHJcz/K+QDtvIyGvGU/P7ijfKMCafoRX+wWVbNl7z687LgFvwWnnlpUgTwCED1kr0zGVObYD2mgO28Efn04mwYD/bbkagOZ2mfuDrhERUxKXs7x/feKm2Mj/jEcYYTNg0zpGLVsNUo5FZ2Tl3Mi3hmAnrOxY81Lz9hADwTRuf+gy1oPGGEZO9wBGTG3sFICQnmo7rOnKCIM/dvsleaYLUB9Cc4eswbIEWWcCwzHHdYUEYdAqZoqtSqdKs7jBJBxDnxvgngz/wmFlUy89KTMyq2JHEiXma6WR1jrio0vDqNvQIiGVJ0DSjQp0ZqVYEVPZI806vGNV+r+WSB2gV9zW35eHB2PTf66yPr65s+wqkiyZ7935UEZ6EI8IkE1R+HLi8SiIMkcXrxZjr6VdQq2dN8OKq1peg4kpHUX3YOUfMyl/eRmZhu0/MqENNPvSpEFJLowXpmq6nkCFLk1fbYuyE324/LC+Zc3QLEoDgn4KrBRud694c+GkWNrcI60xCjcq3Z8ONmSDjDySaSa3FzoSkh+3QPODWnCwptc0bV1bw8qyrUycNka5Gy2LuK70qBRVa/nyJYt8ycYAQfl9a7ZDarRhNjXhds/ZKxQFKn6WQsn+sTv8fVTFhocfeBXas1i4KWho4pfzeL9nS4cbRgX1EwidC0UWwp+/DpcY1y0Uzh1CyyH05VYg/hBpUk48Hr+X2Qytmv5GmQTQze/8W+ZOnn03OQtNuVM58IEYby1+bc8L8B3yPu9zBaTzpsbXQ/HOVoVh/3/5P5a7Gj23EiuLv9mmelDbbdWhdOu2VXRQZav55zufFNptKn0D7ZcurRqKViP0bjsErMIO5gex0fcyvidaXi56oejfgW4zsFzbygdff36bfTcnjmfDcu5VB2wOB71y3XD1Z6YRUgt//I3soZZLlYaiddyTfwE3tf1uPv3mNldYi4onhujM/WNb4xqFqqdzdI/0AUjxafBWT92o15PJvsxuBCaPRktVWwrVnK+CRM4KkBakTYGKdyOo2bODiWGaCfAasKy6NnXXNjJwYUlH6F/XYY+47mabbu1uBnZC20E5cWTKuCsgCIbW2JzR5MsW62zHo34jD2HaPqA1WYGRk7ffUiofQWunFti5eTlblRVfPkL+wQAfe0m3jzdwyXEvKg2vqOmabOnEBsv3XHjzcWKdkOqSXyVM057xNc+sbK3exZqLqAMQWJ711Ab2bMQbbPLGprpNi5/XD48N0mkxVmGCrrGqaKadudZ4ZbPyKy5+bSmD34XgGjIEmwBEL+rq7dl+aWUmAwB7boDUbkbozzIG1mp25vZttvG9wUX7Z+XIXSt3/jyQluu4ChfI0NcGh4UKJW7efcHhxbvyldfcKE4+WIV0JwkdmHJmigPbX5BEmh0TzFhFxl6I+hrt6bRwJ+KOAyNZ7okscQyqMCtaR+rLdVrHW2TGZW4iGf483KuvnHKCl6eG3PZrellBbHH3D2syuG002bhTGVvvomtkgPNYImdCdjrtsr+yEpBZmSyKwyAlfKQ4AzoxXUJ/BiDI7/J1qBLd98qlmOKpo+U2q5pmSaXDiHrA+wRUWWXhzOzDmCDeOmycjHxu18StKYu8HDy1IGV/kcOxm3gpx22I2LCSnqXHlur97Uzn7RVf5ET/7D04Ymq/Uz6N8nKx6X7n7g3hCDCSz+J8mgyCQrDqkXxseR1rFRSkkWGV1ivZ/+cDtb24ILpTiD2oQ3xWmNukgeRt++1om6UWTlZhIcLtm52cj4Rw9JJyuQpzde0VKzAJlWpGVCi3E1ZgIW4+O2DRTAcD+57z72AsjWQPi0MOt5/e7ewA0zm7MyiRZghDrPm4uNCaqd+Oet/Se88u1bEHtzq6/7Ten+m93vcOIVb6KiQtImlgcTq2lUb/gQ2yUvrUxhvagrBWWTtn4dllbgG9UNMbW08helRBR44eEHz1mC/I4FdofJOT0GWJ7FIscM8cu2m157nedtwddEOLKFMaB3fde9UwWuWJVbWc6DaD6l4g6D/TbdE+L3WSPCqIvmlN9OJVr9WvD5UmvG0mjkA0t46YP+fI0UGL3tuzIun6B+HXv4a0nPamzjj8h/Wfs3KZrlQsIqLVkJdNfp4Y6b9FaC5n4tBq/h3fMoHYXE/I5JFO7rexN40hHpm0LUGKWPlOtRkLtl1s4Mu/0L6O986F5xyWNQTtOaM8x+UZRb59R0E8w/x+HCx3bOKNzdTGkJ2hC0paHj7gjX18yHoF66pZwYGr0Im3+Ix4OfkHqSRZNDYvtnTuWBnmsQi+i2IDfbB1ww9d9oxERN/JCqxYvxg6Bn65gHHo/rvHC+YCJ6UWIn+xPnzHIsqE4F32lv2PnXdNLgQciin+sYbM0+EHyjZYwRLCi6UP3orJ+Evhzv6FhwwgtX8UUBdzdbs5Nt/6B3Yd2D/k8CO/GCoGBYBMxq+oMzwNLpw8ZW+kOhM44rnVD1EVTBVtZlKBC/Ug9s6sgfUI4LplaFAhSCLcXVOm4WWSmOfuoD9/yIs+VBIoSvy+Ypyngd44WF5z0x00JXcIUfjlC/+4Re+lRZ8BZMKihwBW7LTAJxt0u1mALn6Kmy4/fFfMItLTAQ0VbkWNq3fB1YOIHpRpV0MocmmyP2qBaJ2IeHrbU0kc7s9QE76kH2DxIsbn/14fBdEQS4xZ8NxUUAe52h5QpRHf4IzgAQt8CrwydLHuC5ZKTEmpcVH0jGC7Aj4q6q5TnbM1hyIjpetXADa11wogJTVe18yXeG0arHIHA0Y7cdyo8qUoSQ1ElA0drxku9MpIWU4T1yM7FVjSNbY6UxYfYjEVYmB5DN84rXN0ph0QTqZ40bqO1qTDUuhcpqdKYSc8aa/GrS9j2dY6TCXhU0deLAt+IIt4FC4ba1p4OXCh8csajcfJIfH5PEL7tlSCCa2IqD2VkHJOv50XfWTptxpxTbQMrlYoaHLqkOxGIhWrPbe/Ne1ZZlgFL4V0+xS79tzvhkZ82XRCRu2iHRsqqWUckewOS9V17ZZ4E3i4z6R8xvccdG3Ocgs4OzRGg4hL9uy/q8rbUu5VUtjCNXtSmEzJyIcJQjGlmxSdGz2Dcf2oj3iUd6QKh85UC4mBBcSLHm1f2Pg47qaxVLISRyZe3KUstUoPLxu3hwnuuXmtBPmtc7u/rbRFPcr+R1r7SOLBOkROXkUbh7BP7wiTw5AR8Z3qO1FbpoupjM3b8tBWNYUTknQ2Af2J1aDH9vBV8tvnv2rdnVdLMFdSLlZd7Z1IviiZPmlZhclx39vcE6Jsc2Qrk51chJyLlZzApdfTEV5SlRzvvTZKCD5QKUbmZMKB9hEvGfitA3WYWoplxc9tGG3oOJq4OaYL4G0gFt/XUW6xk9CfBf23oF9B/a/Day13YeMmUhND9jpT5UjQsZyYLNM/lS8lnOyJfDxb4x2lXU8bn8jClvX4EpOrdrV+qcSuFP1Aqd50U3UZcaSYodnKPZpL+L0/6MC/iCLpp3T1pxfU/n7c9y6Q9ggWQZNGfvxhP7G53niP5mhb8Aduq7X86WkQ+9G3o38L42QDwUXQtFKrplrx6/3uvVbM17cHozL+lE40fHyYYhZqM/Mo24GcLY5hANUTp3fAYiDjXp4YhBKZMdEqmh6RPTm4V3J61ptmgGgOfvqt46xTQS7izW6RnKMtIsJLOI6+QN7Bd4p4Ud7uTcMEPI+D1coVK5/3Hf3lrLydze9aqIvSf9pGLT615c/h4LmpxyGql6KeoqSijFw4RLrC/ccA8mRR+NphMf54/LmQ7152XRxkQI1hjexndvedHZdAqMjO/h7RSs/cygdBRTCcRSw5+/utdtOXwGIeYZB685cJTjB7ALJbO4JclBqISGEBKy/jyxlHi0fs5u0zJpqnruSN2zJbumTc0BoamjwpWFwmWhXlAdWyQRSMVPgq1k9Vxo3iLDc2l5zrggCDCWNtNKGBx19w+sEs7sYU9v7U8f/pJ2ddoH2isqXUGL/TezYiZKlTh+QeI6rw+t6/f2XX9TJN+QwGRB+XaAJd+5lBzhh43nDPKajHenA7AYq/k5QmBstwkGZP1a/2RcPD4WBucoqSuyOP4rmddtw3ZqFSVOrCNgF/54cUyOn3bCs0yUf1yZVHNrKAcoZRdMIicM++jQl6HmR7ESMk3tPGUKZqh1wo6sTECnQWzV/tMPV8Jw6U3PoaupBUvZMwOeM6EDy+IPqsJ15gvSC8nF59OnwmN7InN51ONFyTImrTcTXzQfILIQQKBIzEOOezAVPvoYsQoH/GKHIVWVWfLGlk6n7XQC9Dd9rvrS79bp10NduV0rE3FPCNP4tJ+rVuqPM7KRyUU9+2JkYXdGnXKeM1+INWc3CEzbcfEb7Vl9s9aRjvMxc9DAByKjmkbdFuf3Jyl8aYS9nL//qlq3d/dbOA1e+MjVw+tB6/I7qyHdhyPiR2eSdTnZ0lLzUQi6zgKo2Foo9e3E36pjTjGYhP1+wS049qXVme+aL5anVEGABJCW31HQnl9/4JwWNCI1re9z+r3giV6cVdOCQED9OQv2eEc8G65JkerCRu1bqEDnSr/3Wem77n0xeb0jFP6so3+Irgf6J7GcTwVAirtN5Fz0CUDvVegoh0+9AdcHcqDnXE53wyZvNOgcv65JuSpYdc1Ss344lm3UEyhQQjE86Ivrx/j9eJWkzREioIhf93i025n7MFea533PpQ6cwXc1b6+gr21lBNbysjyvlkwmdf/KCppBCs7jM52MvbuC6Oq52KIRVwYXdf45KIYUTxt8fYR86p9+cV45etWM84DGn/lJj+V/WpwBTJYSeq3tWoSUzItjFKmM3J19YwqXGq3+5ktn8Lu6/G/lvHMGafMNf0L9r5zMfnKuyfbdH6B3JO5J3JO9I3pG8I/lP3h06zzRG/Xp+hf7VwtpD/1UWz+tMBFk85Wi3VNUvjVFNEDUT3Q4gBSvXAYeEeXoSq8H920XRPh/rrpXQEAVf9BlLc6vRqkm0mgj9FNNHHkqcAm9UdjEVvHFvDd2OiVMP4WJV91xVexAkQo9C2EFgvK9jp57JhyIhQ+B+3j5hMyJpAFKTUKXcGUArQB4gyuehEzpKEUirkBlGlsubLDnJ2c9XgFsP3+IuKHBaRa7+GwSAoxolTas043jLe+s5SOF2wFHOiK7PjxzNktBU46406IgqjZUub4vqOglplyJFXtJojzLw3OS5gTnm/VZMpxg40xB6GyMnC9M1x1U2aRMDcf3vGzzbJWNLLk63PMID1S9CyzFZZcn4bIwVmHsx2/d+fkih8um2cZ0M8A2V+zWPQtWPxh+QvqDNzPMx6GNRy0ucOd94oYSJKKGMn+4l2VejLAEg+tESEUrSaW3rf3/+iwcczRQnLupYAg3Z2zWU0sie879yoXEDRZS95RWslHbvxxYgHjsKJJ37cXhmbbznbNoHAaL3DM5YKLo5P4eCYjXeZ20HILgIpUVQF91YXo70cPHFF7e54hlw/P7129f1MfZvJiSfrPwscs0jlRBdkyk8OuhpSSkXZbuYwtb6XcEMj36y1KlDdrtHbBrJP70zuKQ5tgtAL/V1Wisk7EQt3EC3OYd/S+gKONiJ8f42tZ3rgkEgQbwII5ljk1V7/2stwZYmzcD/9dNhTPYRMfxTxReRGLVpcOGafMpHMZR/Mm3P1TDjukutMAe77LnE2J4c5HDZIapP08PAMLfgSyVGkCpznrGTOTkyTSCXnM7Sid4wV8RVAEe4KSWb5KSLYhfiOXMYYCCbU73M4I6bAOp/GPT+xrCZ+cQBYEAxLhnwmLcsLGf4YUXhkcmTigNKVdV8sP0o/9T7kriZ2xvsmORVTHFy0SqI8rhFy1MUMb51IktAnksdEc/2S3fiB/mxNyVZOtxmeGVNhHL4wkTXewaS9o4dY0z0snjCuY9P6riUULoPY7Q/lFhRPrWvG2gbSjfZzX7gMbnWCnNk5rZym64lnL9mSO2a6NJByrjWJo26zYlQ9PFUfTDl5E3JBoNnXV4ywJJbhzl3G5+Kbsp4BpGcuwccfVO+3B9ISNs7OnZmYKfTZzKKOZ629O5IT/QXwrEvNVVWUcBRmYmcZ1iZoJxOx5qjiTZsevO3EmjOWZ4NpRMzmTJ3vNwKp55KdNXMY7TzY7cH47wQY+CROR0Tl8NzPoTZBljVElu88gODVk7cuRf1MlGNDaHmog5dkfongDpM4R0zePFIThJ8JI0S5lPDbTtohM3h47XnPl0zOb3M6aJYUNJeJPJMuDP/VHDa7UpByUpFW13dev8BR39ZaslSOdCzP8alLrNibuiT1S2d0qJDEhteuYdnuTHBUDEO1ozn6jeWGceJQSypRiIt40oa9JpuEeHhQfjxMD3OxKpDuPNRaTwDg7mBWK1xFgFfk6uHN571bKd2zXUTQZn7NYtiNiGJd2VbHuVukngj5qIDJ200xaT2pflkuHdeGnXhhDNOu23CMZCeLh9MMf0kqgYTe7eQmHXbW7dmLeCmWwY9y5suUW9NzJivu6N/4XkZ8WUumztQagVWjZm5DiYg5ozBabyWUziCAAVzCbqt+R0bhYdSkqzw5M6mxUVB4KoyWhVLfz7S5Gc5KW/5tcMFhNY8JaqfLkNZVlEqx0WPUvMmTo1abJmUpbanhM7E9OKzZwUxMnNRAt9CvkuGsAwAEuOza2jDNTgGM7XFGxTKUSZdlcWspCiUVsGrnvVHEBnmdnuxX//41F62s9LTlaaCRa3SWZKbgi5dyXTatE+YxpdPN4cvwrPFJNuK/lUKzFo0MEZGscLjMpom8XnWViBtbKnKuS2jWhVTNcNPZIo5Z/g9orBtw34zSD2ovF5/P5QlrrwPRIAWzygQ3pXokwc2YfNEtSFzcm1a9cKcb4nVnauEOMyXZQHu00Tyuqae9GeNkqyd0PaBhPYR1SsIDutoOypwVarziFOrw0c8DO5kyx3QModxzm6PorzLiDpVRXm+SbxG4X6hu/UUosSMhay+Nb3ilmJz7lSVQNSG4E7ia4p15q4p8u5qnsKbxDcS87JlrfLtk45fkxM4mah2kcRUMXqzprjAxLAVPjCZGjNS9DWlSoDZibB9//QHXLw/UZJFHkE9TmgkAo8sOnCSa9X+lhrG+htdW39ogxp8pRQeV0G3sdKXAJv6mWK84WWespPXHgO88nVdFRNDsBHeg5i6cHFzTYRzB3WuniXMYyCDjUz4CAsuFHe/lWBiy9swAH+oS9cZTed8CgSAslPqbTQf2xfrXy66+97y5q6Fo4sL+xALdP3GJ1Zhi5o4pK6GHwpCFfTGe++jFoF3Jai9gzi2QDI3j3+40kHDnyiahg87GkkmJkZP4XyCLE/3b8W40o514A2HTkbH5405VBKdK0cijEwWmX+q0X/hxUx/q3vc44Ezm9T0dNn89xMzu8J3dLc0AtBnv6x76rIo/8pY+sIEpH4xBqUlrMSXRS4uDygeB0+ZwOeBJjztX9TeCQz/WDAxrhARm72LFUPIUoZjqMxNaZ8F1UoOc1i6xRWKlVtivDBynVFQ1c1qO6FqZ0UjbvCj4EItb+dgbMaGAX5D3TOmx+SaUO/U6RDayxAzrQCnKp5TdINV3bm0aQ8NfXxnz6onkZ2WAeTzv0TQQfZBt4F/hSgAcFTvt3TuFuAJ/q+QAhWs0DLQ5LCfO9jI3X7hfkUdBvyv/D3HlC2nSB5FgMh9AhF5+kiFWPs9bM0A3J0wO1Scx3Br6ugXsTJT6CI5qlSRLGGp5j7/dloFnPrdfknIuXZe53w0ehIa+8lGxb7OHqiKDo1JKU5uCU1zfuagywTmh4lt8SmnY/ZVYAYWFrPC9rNDKR7oxsVgOrRd8zxQaG0LkCvSla+iOmK624yNS0uxfmH/jGtiS+fguNqNwt1rFIor2ElNR1bphGdlhHIqiM6vIAoCU8Jz8kC/4JJFskRlSFv7Zl9ZZ5iPw0Y75r6ml/NeaJG0pDvAjnsSN3H0TuhhIkOB/qxS29wguL0zfAd772KE6vmHJuCtECDaLRQ5a1sF8mnjI7ezF6PoT7oajVgGksZEPjxwh2AS31Fqt677MyyOBmu81QzO2/IZdjJOgSydUFTocQnhNejR0TIrOcQiHCZQsOCrqVez6fxRzZjMJbgQGXqYw7C0YwpKI+OoyCp2DCyGAVaeRovHeKoqNHwap5WjhTWKW7yFW2yKT+rtlWcGJsft8YOQ3o8UEf6BcRDIdRxmBFCCX8yvpSsf8VGEmcitmEW/GdxhtgmOTyYsxq6uuU7pVdVFf5tiaVMek9MxZA863cfe3sCRTbecSgEnjLrW3zkKXJ5zKILD0C/O/tNKpCDZLQrYNMZcmDYnkw7UFA+ParAwCwcQA5PAV3Qmb/pUkLWJt2ZA3hxg5M4CePfxDCpXFDDN5kCqi9ozThTKpPYuaH6Zmf4DWmoYtm8BfxkkjeyMS7l+zmffB/fDPrX9Mk++fgNduSJAdo5QsH1xCbyIP9N3LPZWyOsMIbKXDScdSo5cdPiZV6HPOyDSx0xnqlplLWihVkZtLTC+ZajYdhiTOOuhFfI6VGJpzJm6gacHv2tJGrUvf64aoC1Egn7cOLd3xwuRGj/IPqAz/aa++UzaeERQmLsLe3KRM3WFrv7BZzedjrbIP8w9MveRwRmcul+qOqiAc4oiOPd1YJhArYJTzrmf5uRrr/+klrIn/6Z9X/OIxFU7TotJYSzgg36XsB/W7d/TrRC7BQE5dvDBzm9+XPTG16XQxsi1VkGvF9TIYpk5BT88AN9GmPXE64Lpja6PTn6es1//KPy7l3LUK6P/fRml/+JW+wBvGRWKFx3TnT2s3+jdI3pmX2JVPCHehpCq0x9WJ8h3jn4Mp0UUo0aJ5zqHH9TOB2ye0ym4F2FgYLFXY+83s/1fqyMwaB29n2vny3DFPDRYZ1N0WrT6+CP0nFQzkrVGODzaxAHs60OXeoU2UkG/iWot5RLiio1/Thvd8Iu3gUEBP0y1/3bORLNOlQXC45qkLL6JIEz1gdwlRkS5rn+fw8UBycVCOGCtrokZA6ty0WEHf4ziLr469/4a1KgUqhXTYrviUsaaXKN6m+G/VaXNArxqQnStlsm7c9Nyzpl7WGnp30Uf4AMHFtsEcizFc6FdBzVONeaqORGVfpiUPNtQsFR1oQMtddEU9bhBZaOfLRb2GWp2vTE3Tdgc0GUtdEFRM3QIgajiEcFlpdCDhlBQfIHTl0NL6hm/bqBNbyjnxnOnDm1cof/MTCnYYGPzh1SJ9+xN/88tf45VwaR0u8DhAeg26T0n2toDDUU0YyzlPQGfbKAI0P4CiO06YDVpqm/4AE3KTwM6C6r6IRz1NO9BkB2TmqmLbK76pihWM0htcWa3nQLoLjx24G8/XnMvADV/H1C2ZfFzNdZqRoD+3QiYnb6VDKvTzjP123rfOuzWAiLP668NKB21oTr7YvWfL4O+/qxdaRdE0Gliq9C102en+72kJV56FsNmLzwewlX+Li4a0A9ZtFBUcWiIfoYg/4N+TXuO5fwPUEsDBBQAAgAIAHNjaEcrh0czTQAAAGoAAAAbAAAAdW5pdmVyc2FsL3VuaXZlcnNhbC5wbmcueG1ss7GvyM1RKEstKs7Mz7NVMtQzULK34+WyKShKLctMLVeoAIoZ6RlAgJJCpa2SCRK3PDOlJMNWydzCHCGWkZqZnlFiq2RqaQAX1AcaCQBQSwECAAAUAAIACADqkkJHiiTiqPoCAACwCAAAFAAAAAAAAAABAAAAAAAAAAAAdW5pdmVyc2FsL3BsYXllci54bWxQSwECAAAUAAIACABzY2hHywPz1GYvAAAZUAAAFwAAAAAAAAAAAAAAAAAsAwAAdW5pdmVyc2FsL3VuaXZlcnNhbC5wbmdQSwECAAAUAAIACABzY2hHK4dHM00AAABqAAAAGwAAAAAAAAABAAAAAADHMgAAdW5pdmVyc2FsL3VuaXZlcnNhbC5wbmcueG1sUEsFBgAAAAADAAMA0AAAAE0zAAAAAA=="/>
  <p:tag name="ISPRING_PRESENTATION_TITLE" val="28 Education Benefits TY15 Rel 1"/>
  <p:tag name="ISPRING_RESOURCE_PATHS_HASH_PRESENTER" val="ff94a34f2d4cd12aa328738e1e8b256eafaf1e"/>
</p:tagLst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5170</Words>
  <Application>Microsoft Office PowerPoint</Application>
  <PresentationFormat>On-screen Show (4:3)</PresentationFormat>
  <Paragraphs>1277</Paragraphs>
  <Slides>141</Slides>
  <Notes>140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9" baseType="lpstr">
      <vt:lpstr>MS PGothic</vt:lpstr>
      <vt:lpstr>Arial</vt:lpstr>
      <vt:lpstr>Calibri</vt:lpstr>
      <vt:lpstr>Cambria</vt:lpstr>
      <vt:lpstr>Times New Roman</vt:lpstr>
      <vt:lpstr>Verdana</vt:lpstr>
      <vt:lpstr>Wingdings</vt:lpstr>
      <vt:lpstr>NTTC</vt:lpstr>
      <vt:lpstr>Education Benefits Benefits in this lesson cannot be determined until the rest of the return has been completed</vt:lpstr>
      <vt:lpstr>Many Different Benefits</vt:lpstr>
      <vt:lpstr>Common Definitions</vt:lpstr>
      <vt:lpstr>Common Definitions</vt:lpstr>
      <vt:lpstr>Common Definitions</vt:lpstr>
      <vt:lpstr>Non-Qualifying Expenses</vt:lpstr>
      <vt:lpstr>Many Different Benefits— Pub 4012 Page J-2</vt:lpstr>
      <vt:lpstr>Many Different Benefits— Pub 4012 Page J-2</vt:lpstr>
      <vt:lpstr>Many Different Benefits— Pub 4012 Page J-2</vt:lpstr>
      <vt:lpstr>Many Different Benefits— Pub 4012 Page J-2</vt:lpstr>
      <vt:lpstr>Lesson Organization</vt:lpstr>
      <vt:lpstr>Overview of Grants and Scholarships  May be tax-free </vt:lpstr>
      <vt:lpstr>Pub 4012 Page J-2</vt:lpstr>
      <vt:lpstr>Definitions</vt:lpstr>
      <vt:lpstr>Grants and Scholarships</vt:lpstr>
      <vt:lpstr>Grants and Scholarships</vt:lpstr>
      <vt:lpstr>Taxable Scholarships— In TaxSlayer</vt:lpstr>
      <vt:lpstr>Taxable Scholarships— In TaxSlayer</vt:lpstr>
      <vt:lpstr>Taxable Scholarships— In TaxSlayer</vt:lpstr>
      <vt:lpstr>Taxable Scholarships— Form 1040, Page 1</vt:lpstr>
      <vt:lpstr>Grants and Scholarships Overview</vt:lpstr>
      <vt:lpstr>Overview of Education Credits Reduce Tax, Sometimes Refundable </vt:lpstr>
      <vt:lpstr>Pub 4012 Page J-2</vt:lpstr>
      <vt:lpstr>Education Credits</vt:lpstr>
      <vt:lpstr>Rules for Both Credits</vt:lpstr>
      <vt:lpstr>Rules for Both Credits</vt:lpstr>
      <vt:lpstr>Rules for Both Credits</vt:lpstr>
      <vt:lpstr>Qualified Expenses</vt:lpstr>
      <vt:lpstr>Qualified Expenses</vt:lpstr>
      <vt:lpstr>Qualified Expenses</vt:lpstr>
      <vt:lpstr>Each Credit Has Different Rules – See Pub 4012 Tab J</vt:lpstr>
      <vt:lpstr>American Opportunity Credit</vt:lpstr>
      <vt:lpstr>American Opportunity Credit</vt:lpstr>
      <vt:lpstr>American Opportunity Credit</vt:lpstr>
      <vt:lpstr>American Opportunity Credit</vt:lpstr>
      <vt:lpstr>Lifetime Learning Credit</vt:lpstr>
      <vt:lpstr>Lifetime Learning Credit</vt:lpstr>
      <vt:lpstr>Lifetime Learning Credit</vt:lpstr>
      <vt:lpstr>Claim the Credit— In TaxSlayer</vt:lpstr>
      <vt:lpstr>Claim the Credit— In TaxSlayer</vt:lpstr>
      <vt:lpstr>Claim the Credit— In TaxSlayer</vt:lpstr>
      <vt:lpstr>Claim the Credit— In TaxSlayer</vt:lpstr>
      <vt:lpstr>Claim the Credit </vt:lpstr>
      <vt:lpstr>Form 8863</vt:lpstr>
      <vt:lpstr>Education Credits Overview</vt:lpstr>
      <vt:lpstr>Overview of  Tuition and Fees Adjustment Reduces AGI </vt:lpstr>
      <vt:lpstr>Pub 4012 Page J-2</vt:lpstr>
      <vt:lpstr>Rules for T&amp;F Adjustment</vt:lpstr>
      <vt:lpstr>Rules for T&amp;F Adjustment</vt:lpstr>
      <vt:lpstr>Rules for T&amp;F Adjustment</vt:lpstr>
      <vt:lpstr>Qualified Expenses</vt:lpstr>
      <vt:lpstr>Qualified Expenses</vt:lpstr>
      <vt:lpstr>Claim the T&amp;F Adjustment— In TaxSlayer</vt:lpstr>
      <vt:lpstr>Claim the T&amp;F Adjustment— In TaxSlayer</vt:lpstr>
      <vt:lpstr>PowerPoint Presentation</vt:lpstr>
      <vt:lpstr>Tuition and Fees Adjustment Overview</vt:lpstr>
      <vt:lpstr>Overview of Business Deductions  for Education Expenses</vt:lpstr>
      <vt:lpstr>Pub 4012 Page J-2</vt:lpstr>
      <vt:lpstr>Rules for Business Deduction</vt:lpstr>
      <vt:lpstr>Qualifying Expenses</vt:lpstr>
      <vt:lpstr>Schedule A—Employee Business Expense</vt:lpstr>
      <vt:lpstr>Schedule A—Employee Business Expense</vt:lpstr>
      <vt:lpstr>Schedule C—Self-employment Business Expense</vt:lpstr>
      <vt:lpstr>Schedule C—Self-employment Business Expense</vt:lpstr>
      <vt:lpstr>Business Expense Overview</vt:lpstr>
      <vt:lpstr>Other Tax-free Payments</vt:lpstr>
      <vt:lpstr>Pub 4012 Page J-2</vt:lpstr>
      <vt:lpstr>Education Savings Accounts</vt:lpstr>
      <vt:lpstr>Education Savings Accounts </vt:lpstr>
      <vt:lpstr>Qualifying Expenses</vt:lpstr>
      <vt:lpstr>Qualifying Expenses</vt:lpstr>
      <vt:lpstr>PowerPoint Presentation</vt:lpstr>
      <vt:lpstr>Employer-Provided  Educational Assistance</vt:lpstr>
      <vt:lpstr>Veterans’   Educational Assistance  </vt:lpstr>
      <vt:lpstr>Other Tax-Free Payments Overview</vt:lpstr>
      <vt:lpstr>No Double Dipping</vt:lpstr>
      <vt:lpstr>No Double Dipping</vt:lpstr>
      <vt:lpstr>No Double Dipping</vt:lpstr>
      <vt:lpstr>No Double Dipping</vt:lpstr>
      <vt:lpstr>No Double Dipping</vt:lpstr>
      <vt:lpstr>No Double Dipping</vt:lpstr>
      <vt:lpstr>No Double Dipping</vt:lpstr>
      <vt:lpstr>No Double Dipping Exception*</vt:lpstr>
      <vt:lpstr>Exceptions to the Rules  And Exceptions to the Exceptions </vt:lpstr>
      <vt:lpstr>Qualifying Expenses</vt:lpstr>
      <vt:lpstr>Refundable American Opportunity Credit</vt:lpstr>
      <vt:lpstr>Claiming AOC – Under Age 24</vt:lpstr>
      <vt:lpstr>Claiming AOC – Under Age 24</vt:lpstr>
      <vt:lpstr>Qualifying Educational Institution</vt:lpstr>
      <vt:lpstr>Sports and Hobbies</vt:lpstr>
      <vt:lpstr>Business Expense Exceptions</vt:lpstr>
      <vt:lpstr>No Double Dipping</vt:lpstr>
      <vt:lpstr>Pub 4012 Pages J-2 and J-3</vt:lpstr>
      <vt:lpstr>Exceptions to the Rules</vt:lpstr>
      <vt:lpstr>Interaction Between Benefits and Other Taxes Some Benefits Affect AGI Some Don’t </vt:lpstr>
      <vt:lpstr>Interaction of Benefits</vt:lpstr>
      <vt:lpstr>Interaction of Benefits</vt:lpstr>
      <vt:lpstr>Interaction of Benefits</vt:lpstr>
      <vt:lpstr>Interaction of Benefits</vt:lpstr>
      <vt:lpstr>No Need to Compare</vt:lpstr>
      <vt:lpstr>Comparisons</vt:lpstr>
      <vt:lpstr>Comparisons</vt:lpstr>
      <vt:lpstr>Best Results* </vt:lpstr>
      <vt:lpstr>Example: Clyde</vt:lpstr>
      <vt:lpstr>Example: Clyde</vt:lpstr>
      <vt:lpstr>TaxSlayer Results</vt:lpstr>
      <vt:lpstr>Comparisons</vt:lpstr>
      <vt:lpstr>Example: Clyde</vt:lpstr>
      <vt:lpstr>TaxSlayer Results</vt:lpstr>
      <vt:lpstr>Comparisons</vt:lpstr>
      <vt:lpstr>Example: Clyde</vt:lpstr>
      <vt:lpstr>TaxSlayer Results</vt:lpstr>
      <vt:lpstr>Comparisons</vt:lpstr>
      <vt:lpstr>Example: Clyde</vt:lpstr>
      <vt:lpstr>TaxSlayer Results</vt:lpstr>
      <vt:lpstr>Comparisons</vt:lpstr>
      <vt:lpstr>Example: Clyde</vt:lpstr>
      <vt:lpstr>TaxSlayer Results</vt:lpstr>
      <vt:lpstr>Comparisons</vt:lpstr>
      <vt:lpstr>Comparisons</vt:lpstr>
      <vt:lpstr>Why try to eliminate filing requirement?</vt:lpstr>
      <vt:lpstr>Comparison Tools</vt:lpstr>
      <vt:lpstr>Comparison Tools</vt:lpstr>
      <vt:lpstr>Education Quiz #1 </vt:lpstr>
      <vt:lpstr>Education Quiz #1 </vt:lpstr>
      <vt:lpstr>Education Quiz #1 – Part 2</vt:lpstr>
      <vt:lpstr>Education Quiz #2 </vt:lpstr>
      <vt:lpstr>Education Quiz #3 </vt:lpstr>
      <vt:lpstr>Education Benefits</vt:lpstr>
      <vt:lpstr>Preparing the Return</vt:lpstr>
      <vt:lpstr>Interview Form</vt:lpstr>
      <vt:lpstr>Review Tuition Statement—  Form 1098-T</vt:lpstr>
      <vt:lpstr>Review Tuition Statement—  Form 1098-T</vt:lpstr>
      <vt:lpstr>Review Tuition Statement—  Form 1098-T</vt:lpstr>
      <vt:lpstr>Recovery of Prior Year’s Expenses</vt:lpstr>
      <vt:lpstr>Review of Education Benefits</vt:lpstr>
      <vt:lpstr>Review of Education Benefits</vt:lpstr>
      <vt:lpstr>Review of Education Benefits</vt:lpstr>
      <vt:lpstr>References—USE Tab J </vt:lpstr>
      <vt:lpstr>Pub 4012 Pages J-2 and J-3</vt:lpstr>
      <vt:lpstr>Education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2016-12-17T03:57:48Z</dcterms:created>
  <dcterms:modified xsi:type="dcterms:W3CDTF">2016-12-17T03:57:55Z</dcterms:modified>
</cp:coreProperties>
</file>